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12801600" cy="9601200" type="A3"/>
  <p:notesSz cx="6805613" cy="9944100"/>
  <p:defaultTextStyle>
    <a:defPPr>
      <a:defRPr lang="en-US"/>
    </a:defPPr>
    <a:lvl1pPr marL="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576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5155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273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031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7887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546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3042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0619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8DC"/>
    <a:srgbClr val="A1F5ED"/>
    <a:srgbClr val="F8807F"/>
    <a:srgbClr val="BDEA75"/>
    <a:srgbClr val="7AAEEA"/>
    <a:srgbClr val="BFAAFC"/>
    <a:srgbClr val="E2F0D9"/>
    <a:srgbClr val="DED3FD"/>
    <a:srgbClr val="F8D8D8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>
        <p:scale>
          <a:sx n="100" d="100"/>
          <a:sy n="100" d="100"/>
        </p:scale>
        <p:origin x="462" y="-4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Sep-20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9" y="4786314"/>
            <a:ext cx="5443537" cy="391477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626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1" y="9445626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400"/>
            </a:lvl1pPr>
            <a:lvl2pPr marL="640003" indent="0" algn="ctr">
              <a:buNone/>
              <a:defRPr sz="2800"/>
            </a:lvl2pPr>
            <a:lvl3pPr marL="1280006" indent="0" algn="ctr">
              <a:buNone/>
              <a:defRPr sz="2500"/>
            </a:lvl3pPr>
            <a:lvl4pPr marL="1920009" indent="0" algn="ctr">
              <a:buNone/>
              <a:defRPr sz="2200"/>
            </a:lvl4pPr>
            <a:lvl5pPr marL="2560013" indent="0" algn="ctr">
              <a:buNone/>
              <a:defRPr sz="2200"/>
            </a:lvl5pPr>
            <a:lvl6pPr marL="3200016" indent="0" algn="ctr">
              <a:buNone/>
              <a:defRPr sz="2200"/>
            </a:lvl6pPr>
            <a:lvl7pPr marL="3840019" indent="0" algn="ctr">
              <a:buNone/>
              <a:defRPr sz="2200"/>
            </a:lvl7pPr>
            <a:lvl8pPr marL="4480022" indent="0" algn="ctr">
              <a:buNone/>
              <a:defRPr sz="2200"/>
            </a:lvl8pPr>
            <a:lvl9pPr marL="5120025" indent="0" algn="ctr">
              <a:buNone/>
              <a:defRPr sz="2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/>
                </a:solidFill>
              </a:defRPr>
            </a:lvl1pPr>
            <a:lvl2pPr marL="6400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Sep-20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Sep-20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Sep-20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Sep-20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Sep-20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Sep-20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006" rtl="0" eaLnBrk="1" latinLnBrk="0" hangingPunct="1">
        <a:lnSpc>
          <a:spcPct val="9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02" indent="-320002" algn="l" defTabSz="1280006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6000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77086" y="689028"/>
            <a:ext cx="3959999" cy="3263957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342913" y="130320"/>
            <a:ext cx="12051332" cy="461665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Hodnotitelné doplňkové online výukové aktivity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9582" y="663756"/>
            <a:ext cx="2396594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cs-CZ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Prozkoumávání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24488" y="689030"/>
            <a:ext cx="3959999" cy="2683356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37" name="Rectangle 36"/>
          <p:cNvSpPr/>
          <p:nvPr/>
        </p:nvSpPr>
        <p:spPr>
          <a:xfrm>
            <a:off x="8657636" y="689029"/>
            <a:ext cx="3959999" cy="8592445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8671890" y="1258660"/>
            <a:ext cx="3971645" cy="7417403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r>
              <a:rPr lang="cs-CZ" sz="1400" b="1" dirty="0" smtClean="0"/>
              <a:t>Rozhovor s odborníkem</a:t>
            </a:r>
            <a:r>
              <a:rPr lang="en-GB" sz="1400" b="1" dirty="0" smtClean="0"/>
              <a:t> </a:t>
            </a:r>
            <a:r>
              <a:rPr lang="en-GB" sz="1400" b="1" dirty="0"/>
              <a:t>(</a:t>
            </a:r>
            <a:r>
              <a:rPr lang="en-GB" sz="1400" b="1" dirty="0" smtClean="0"/>
              <a:t>video/</a:t>
            </a:r>
            <a:r>
              <a:rPr lang="cs-CZ" sz="1400" b="1" dirty="0" smtClean="0"/>
              <a:t>fórum</a:t>
            </a:r>
            <a:r>
              <a:rPr lang="en-GB" sz="1400" b="1" dirty="0" smtClean="0"/>
              <a:t>/chat</a:t>
            </a:r>
            <a:r>
              <a:rPr lang="en-GB" sz="1400" b="1" dirty="0"/>
              <a:t>) </a:t>
            </a:r>
          </a:p>
          <a:p>
            <a:r>
              <a:rPr lang="en-GB" sz="1400" b="1" dirty="0" err="1" smtClean="0"/>
              <a:t>Liter</a:t>
            </a:r>
            <a:r>
              <a:rPr lang="cs-CZ" sz="1400" b="1" dirty="0" err="1" smtClean="0"/>
              <a:t>ární</a:t>
            </a:r>
            <a:r>
              <a:rPr lang="cs-CZ" sz="1400" b="1" dirty="0" smtClean="0"/>
              <a:t> recenze a kritika</a:t>
            </a:r>
            <a:r>
              <a:rPr lang="en-GB" sz="1400" b="1" dirty="0" smtClean="0"/>
              <a:t> (f</a:t>
            </a:r>
            <a:r>
              <a:rPr lang="cs-CZ" sz="1400" b="1" dirty="0" smtClean="0"/>
              <a:t>ó</a:t>
            </a:r>
            <a:r>
              <a:rPr lang="en-GB" sz="1400" b="1" dirty="0" smtClean="0"/>
              <a:t>rum/blog/wiki/RSS)</a:t>
            </a:r>
            <a:endParaRPr lang="en-GB" sz="1400" b="1" dirty="0"/>
          </a:p>
          <a:p>
            <a:r>
              <a:rPr lang="cs-CZ" sz="1400" b="1" dirty="0"/>
              <a:t>Otázky s mnohočetným výběrem odpovědi (MCQ) – formativní testy s automatickou zpětnou vazbou</a:t>
            </a:r>
            <a:endParaRPr lang="en-GB" sz="1400" dirty="0"/>
          </a:p>
          <a:p>
            <a:r>
              <a:rPr lang="cs-CZ" sz="1400" b="1" dirty="0"/>
              <a:t>Tvorba společné knihovny zdrojů (</a:t>
            </a:r>
            <a:r>
              <a:rPr lang="en-GB" sz="1400" b="1" dirty="0" err="1"/>
              <a:t>datab</a:t>
            </a:r>
            <a:r>
              <a:rPr lang="cs-CZ" sz="1400" b="1" dirty="0" err="1"/>
              <a:t>áze</a:t>
            </a:r>
            <a:r>
              <a:rPr lang="en-GB" sz="1400" b="1" dirty="0"/>
              <a:t>/</a:t>
            </a:r>
            <a:r>
              <a:rPr lang="cs-CZ" sz="1400" b="1" dirty="0"/>
              <a:t>slovník</a:t>
            </a:r>
            <a:r>
              <a:rPr lang="en-GB" sz="1400" b="1" dirty="0"/>
              <a:t>/wiki</a:t>
            </a:r>
            <a:r>
              <a:rPr lang="cs-CZ" sz="1400" b="1" dirty="0"/>
              <a:t>-zdroj</a:t>
            </a:r>
            <a:r>
              <a:rPr lang="en-GB" sz="1400" b="1" dirty="0"/>
              <a:t>)</a:t>
            </a:r>
          </a:p>
          <a:p>
            <a:r>
              <a:rPr lang="cs-CZ" sz="1400" b="1" dirty="0" smtClean="0"/>
              <a:t>Ukázka výuky a učení </a:t>
            </a:r>
            <a:r>
              <a:rPr lang="en-GB" sz="1400" b="1" dirty="0" smtClean="0"/>
              <a:t>(</a:t>
            </a:r>
            <a:r>
              <a:rPr lang="cs-CZ" sz="1400" b="1" dirty="0" smtClean="0"/>
              <a:t>poster, prezentace, vizuální pomůcka)</a:t>
            </a:r>
            <a:endParaRPr lang="en-GB" sz="1400" b="1" dirty="0"/>
          </a:p>
          <a:p>
            <a:r>
              <a:rPr lang="cs-CZ" sz="1400" b="1" dirty="0" smtClean="0"/>
              <a:t>Elektronické </a:t>
            </a:r>
            <a:r>
              <a:rPr lang="en-GB" sz="1400" b="1" dirty="0" smtClean="0"/>
              <a:t>portfolio (</a:t>
            </a:r>
            <a:r>
              <a:rPr lang="cs-CZ" sz="1400" b="1" dirty="0" smtClean="0"/>
              <a:t>např. </a:t>
            </a:r>
            <a:r>
              <a:rPr lang="en-GB" sz="1400" b="1" dirty="0" err="1" smtClean="0"/>
              <a:t>MyPortfolio</a:t>
            </a:r>
            <a:r>
              <a:rPr lang="en-GB" sz="1400" b="1" dirty="0" smtClean="0"/>
              <a:t>)</a:t>
            </a:r>
            <a:endParaRPr lang="en-GB" sz="1400" b="1" dirty="0"/>
          </a:p>
          <a:p>
            <a:r>
              <a:rPr lang="cs-CZ" sz="1400" b="1" dirty="0" smtClean="0"/>
              <a:t>Případové studie prezentované na fóru či během hodiny</a:t>
            </a:r>
          </a:p>
          <a:p>
            <a:r>
              <a:rPr lang="cs-CZ" sz="1400" b="1" dirty="0" smtClean="0"/>
              <a:t>Připravit (individuálně či ve skupině) shrnující text</a:t>
            </a:r>
            <a:endParaRPr lang="en-GB" sz="1400" b="1" dirty="0"/>
          </a:p>
          <a:p>
            <a:r>
              <a:rPr lang="cs-CZ" sz="1400" b="1" dirty="0"/>
              <a:t>Testové otázky v rychlém sledu jako příprava k absolvování zkoušek (</a:t>
            </a:r>
            <a:r>
              <a:rPr lang="en-GB" sz="1400" b="1" dirty="0"/>
              <a:t>Rapid-fire exam</a:t>
            </a:r>
            <a:r>
              <a:rPr lang="cs-CZ" sz="1400" b="1" dirty="0"/>
              <a:t>)</a:t>
            </a:r>
            <a:endParaRPr lang="en-GB" sz="1400" b="1" dirty="0"/>
          </a:p>
          <a:p>
            <a:r>
              <a:rPr lang="cs-CZ" sz="1400" b="1" dirty="0" smtClean="0"/>
              <a:t>Pojmové mapování – znázornění vazeb mezi pojmy již existujících zdrojů</a:t>
            </a:r>
            <a:endParaRPr lang="en-GB" sz="1400" b="1" dirty="0"/>
          </a:p>
          <a:p>
            <a:r>
              <a:rPr lang="cs-CZ" sz="1400" b="1" dirty="0" smtClean="0"/>
              <a:t>Natočit video uskutečněného představení</a:t>
            </a:r>
          </a:p>
          <a:p>
            <a:r>
              <a:rPr lang="cs-CZ" sz="1400" b="1" dirty="0" smtClean="0"/>
              <a:t>Natočit zvukový komentář/stopu k videozáznamu</a:t>
            </a:r>
            <a:endParaRPr lang="en-GB" sz="1400" b="1" dirty="0"/>
          </a:p>
          <a:p>
            <a:r>
              <a:rPr lang="cs-CZ" sz="1400" b="1" dirty="0" smtClean="0"/>
              <a:t>Připravit ústní zkoušení přes </a:t>
            </a:r>
            <a:r>
              <a:rPr lang="en-GB" sz="1400" b="1" dirty="0" smtClean="0"/>
              <a:t>Skype </a:t>
            </a:r>
            <a:r>
              <a:rPr lang="cs-CZ" sz="1400" b="1" dirty="0" smtClean="0"/>
              <a:t>nebo ve virtuální učebně</a:t>
            </a:r>
            <a:endParaRPr lang="en-GB" sz="1400" b="1" dirty="0"/>
          </a:p>
          <a:p>
            <a:r>
              <a:rPr lang="cs-CZ" sz="1400" b="1" dirty="0" smtClean="0"/>
              <a:t>Připravit a představit prezentaci</a:t>
            </a:r>
            <a:endParaRPr lang="en-GB" sz="1400" b="1" dirty="0"/>
          </a:p>
          <a:p>
            <a:r>
              <a:rPr lang="cs-CZ" sz="1400" b="1" dirty="0" smtClean="0"/>
              <a:t>Vytvořit video blog</a:t>
            </a:r>
            <a:endParaRPr lang="en-GB" sz="1400" b="1" dirty="0"/>
          </a:p>
          <a:p>
            <a:r>
              <a:rPr lang="cs-CZ" sz="1400" b="1" dirty="0" smtClean="0"/>
              <a:t>Napsat souhrnnou zprávu</a:t>
            </a:r>
            <a:endParaRPr lang="en-GB" sz="1400" b="1" dirty="0"/>
          </a:p>
          <a:p>
            <a:r>
              <a:rPr lang="cs-CZ" sz="1400" b="1" dirty="0" smtClean="0"/>
              <a:t>Napsat rozbor nějakého problému</a:t>
            </a:r>
            <a:endParaRPr lang="en-GB" sz="1400" b="1" dirty="0"/>
          </a:p>
          <a:p>
            <a:r>
              <a:rPr lang="cs-CZ" sz="1400" b="1" dirty="0" smtClean="0"/>
              <a:t>Zpracovat případovou studii (kazuistiku)</a:t>
            </a:r>
            <a:endParaRPr lang="en-GB" sz="1400" b="1" dirty="0"/>
          </a:p>
          <a:p>
            <a:r>
              <a:rPr lang="cs-CZ" sz="1400" b="1" dirty="0"/>
              <a:t>Pokročilé hraní rolí</a:t>
            </a:r>
            <a:r>
              <a:rPr lang="en-GB" sz="1400" b="1" dirty="0"/>
              <a:t> – </a:t>
            </a:r>
            <a:r>
              <a:rPr lang="cs-CZ" sz="1400" b="1" dirty="0"/>
              <a:t>student v roli konzultanta atd.</a:t>
            </a:r>
            <a:endParaRPr lang="en-GB" sz="1400" b="1" dirty="0"/>
          </a:p>
          <a:p>
            <a:r>
              <a:rPr lang="cs-CZ" sz="1400" b="1" dirty="0" smtClean="0"/>
              <a:t>Připravit plán práce pro pracoviště</a:t>
            </a:r>
            <a:endParaRPr lang="en-GB" sz="1400" b="1" dirty="0"/>
          </a:p>
          <a:p>
            <a:r>
              <a:rPr lang="cs-CZ" sz="1400" b="1" dirty="0" smtClean="0"/>
              <a:t>Připravit plán práce pro další studium</a:t>
            </a:r>
            <a:endParaRPr lang="en-GB" sz="1400" b="1" dirty="0"/>
          </a:p>
          <a:p>
            <a:r>
              <a:rPr lang="cs-CZ" sz="1400" b="1" dirty="0"/>
              <a:t>Vlastní výzkumná činnost či analýza dat spojená se sepsáním vědeckého článku</a:t>
            </a:r>
            <a:endParaRPr lang="en-GB" sz="1400" b="1" dirty="0"/>
          </a:p>
          <a:p>
            <a:r>
              <a:rPr lang="cs-CZ" sz="1400" b="1" dirty="0" smtClean="0"/>
              <a:t>Připravit pracovní informativní schůzku, brífink</a:t>
            </a:r>
            <a:endParaRPr lang="en-GB" sz="1400" b="1" dirty="0"/>
          </a:p>
          <a:p>
            <a:r>
              <a:rPr lang="cs-CZ" sz="1400" b="1" dirty="0" smtClean="0"/>
              <a:t>Vytvořit a nahrát </a:t>
            </a:r>
            <a:r>
              <a:rPr lang="en-GB" sz="1400" b="1" dirty="0" smtClean="0"/>
              <a:t>podcast</a:t>
            </a:r>
            <a:endParaRPr lang="en-GB" sz="1400" b="1" dirty="0"/>
          </a:p>
          <a:p>
            <a:r>
              <a:rPr lang="cs-CZ" sz="1400" b="1" dirty="0" smtClean="0"/>
              <a:t>Rozvrhnout práci pro ostatní</a:t>
            </a:r>
            <a:endParaRPr lang="en-GB" sz="1400" b="1" dirty="0"/>
          </a:p>
          <a:p>
            <a:r>
              <a:rPr lang="cs-CZ" sz="1400" b="1" dirty="0" smtClean="0"/>
              <a:t>Vést skupinu pracující </a:t>
            </a:r>
            <a:r>
              <a:rPr lang="cs-CZ" sz="1400" b="1" smtClean="0"/>
              <a:t>na projektu</a:t>
            </a:r>
            <a:endParaRPr lang="en-GB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5406696" y="677968"/>
            <a:ext cx="2010911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rocvičování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695860" y="692180"/>
            <a:ext cx="1176645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cs-CZ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086" y="1272998"/>
            <a:ext cx="3959999" cy="246220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cs-CZ" sz="1400" b="1" dirty="0" smtClean="0"/>
              <a:t>Hledání ve webových databázích, wiki-zdroje</a:t>
            </a:r>
            <a:endParaRPr lang="en-GB" sz="1400" b="1" dirty="0"/>
          </a:p>
          <a:p>
            <a:r>
              <a:rPr lang="cs-CZ" sz="1400" b="1" dirty="0" smtClean="0"/>
              <a:t>Otevřené vzdělávací zdroje (OER, Open </a:t>
            </a:r>
            <a:r>
              <a:rPr lang="cs-CZ" sz="1400" b="1" dirty="0" err="1" smtClean="0"/>
              <a:t>Educational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Resources</a:t>
            </a:r>
            <a:r>
              <a:rPr lang="cs-CZ" sz="1400" b="1" dirty="0" smtClean="0"/>
              <a:t>)</a:t>
            </a:r>
            <a:endParaRPr lang="en-GB" sz="1400" b="1" dirty="0"/>
          </a:p>
          <a:p>
            <a:r>
              <a:rPr lang="cs-CZ" sz="1400" b="1" dirty="0" smtClean="0"/>
              <a:t>Literární recenze a kritiky</a:t>
            </a:r>
            <a:r>
              <a:rPr lang="en-GB" sz="1400" b="1" dirty="0" smtClean="0"/>
              <a:t> (f</a:t>
            </a:r>
            <a:r>
              <a:rPr lang="cs-CZ" sz="1400" b="1" dirty="0" smtClean="0"/>
              <a:t>ó</a:t>
            </a:r>
            <a:r>
              <a:rPr lang="en-GB" sz="1400" b="1" dirty="0" smtClean="0"/>
              <a:t>rum/blog/wiki/RSS)</a:t>
            </a:r>
            <a:endParaRPr lang="en-GB" sz="1400" b="1" dirty="0"/>
          </a:p>
          <a:p>
            <a:r>
              <a:rPr lang="cs-CZ" sz="1400" b="1" dirty="0" smtClean="0"/>
              <a:t>Terénní a laboratorní pozorování</a:t>
            </a:r>
            <a:r>
              <a:rPr lang="en-GB" sz="1400" b="1" dirty="0" smtClean="0"/>
              <a:t> (</a:t>
            </a:r>
            <a:r>
              <a:rPr lang="cs-CZ" sz="1400" b="1" dirty="0" smtClean="0"/>
              <a:t>cestou </a:t>
            </a:r>
            <a:r>
              <a:rPr lang="en-GB" sz="1400" b="1" dirty="0" smtClean="0"/>
              <a:t>m</a:t>
            </a:r>
            <a:r>
              <a:rPr lang="cs-CZ" sz="1400" b="1" dirty="0" smtClean="0"/>
              <a:t>é</a:t>
            </a:r>
            <a:r>
              <a:rPr lang="en-GB" sz="1400" b="1" dirty="0" smtClean="0"/>
              <a:t>di</a:t>
            </a:r>
            <a:r>
              <a:rPr lang="cs-CZ" sz="1400" b="1" dirty="0" smtClean="0"/>
              <a:t>í</a:t>
            </a:r>
            <a:r>
              <a:rPr lang="en-GB" sz="1400" b="1" dirty="0" smtClean="0"/>
              <a:t>/blog</a:t>
            </a:r>
            <a:r>
              <a:rPr lang="cs-CZ" sz="1400" b="1" dirty="0" smtClean="0"/>
              <a:t>ů</a:t>
            </a:r>
            <a:r>
              <a:rPr lang="en-GB" sz="1400" b="1" dirty="0" smtClean="0"/>
              <a:t>/wiki</a:t>
            </a:r>
            <a:r>
              <a:rPr lang="cs-CZ" sz="1400" b="1" dirty="0" smtClean="0"/>
              <a:t>-zdrojů</a:t>
            </a:r>
            <a:r>
              <a:rPr lang="en-GB" sz="1400" b="1" dirty="0" smtClean="0"/>
              <a:t>) </a:t>
            </a:r>
            <a:endParaRPr lang="en-GB" sz="1400" b="1" dirty="0"/>
          </a:p>
          <a:p>
            <a:r>
              <a:rPr lang="en-GB" sz="1400" b="1" dirty="0" smtClean="0"/>
              <a:t>A</a:t>
            </a:r>
            <a:r>
              <a:rPr lang="cs-CZ" sz="1400" b="1" dirty="0" err="1" smtClean="0"/>
              <a:t>kční</a:t>
            </a:r>
            <a:r>
              <a:rPr lang="cs-CZ" sz="1400" b="1" dirty="0" smtClean="0"/>
              <a:t> výzkum v sociálních vědách (</a:t>
            </a:r>
            <a:r>
              <a:rPr lang="cs-CZ" sz="1400" b="1" dirty="0" err="1" smtClean="0"/>
              <a:t>Action</a:t>
            </a:r>
            <a:r>
              <a:rPr lang="cs-CZ" sz="1400" b="1" dirty="0" smtClean="0"/>
              <a:t> R</a:t>
            </a:r>
            <a:r>
              <a:rPr lang="en-GB" sz="1400" b="1" dirty="0" err="1" smtClean="0"/>
              <a:t>esearch</a:t>
            </a:r>
            <a:r>
              <a:rPr lang="cs-CZ" sz="1400" b="1" dirty="0" smtClean="0"/>
              <a:t>)</a:t>
            </a:r>
            <a:endParaRPr lang="en-GB" sz="1400" b="1" dirty="0"/>
          </a:p>
          <a:p>
            <a:r>
              <a:rPr lang="cs-CZ" sz="1400" b="1" dirty="0" smtClean="0"/>
              <a:t>Vlastní výzkumná činnost či analýza dat spojená se sepsáním vědeckého článku</a:t>
            </a:r>
            <a:endParaRPr lang="en-GB" sz="1400" b="1" dirty="0"/>
          </a:p>
          <a:p>
            <a:r>
              <a:rPr lang="cs-CZ" sz="1400" b="1" dirty="0" smtClean="0"/>
              <a:t>Vedení skupiny pracující na projektu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17387" y="1281964"/>
            <a:ext cx="3959999" cy="203131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cs-CZ" sz="1400" b="1" dirty="0"/>
              <a:t>Otázky s mnohočetným výběrem odpovědi (MCQ) – formativní testy s automatickou zpětnou vazbou</a:t>
            </a:r>
            <a:endParaRPr lang="en-GB" sz="1400" dirty="0"/>
          </a:p>
          <a:p>
            <a:r>
              <a:rPr lang="cs-CZ" sz="1400" b="1" dirty="0" smtClean="0"/>
              <a:t>Hry a hraní rolí online </a:t>
            </a:r>
            <a:r>
              <a:rPr lang="en-GB" sz="1400" b="1" dirty="0" smtClean="0"/>
              <a:t>(</a:t>
            </a:r>
            <a:r>
              <a:rPr lang="cs-CZ" sz="1400" b="1" dirty="0" smtClean="0"/>
              <a:t>na fóru, ve virtuální učebně)</a:t>
            </a:r>
            <a:endParaRPr lang="en-GB" sz="1400" b="1" dirty="0"/>
          </a:p>
          <a:p>
            <a:r>
              <a:rPr lang="cs-CZ" sz="1400" b="1" dirty="0" smtClean="0"/>
              <a:t>Úlohy se zpětnou vazbou řešené jednotlivci či </a:t>
            </a:r>
            <a:r>
              <a:rPr lang="en-GB" sz="1400" b="1" dirty="0" smtClean="0"/>
              <a:t> </a:t>
            </a:r>
            <a:r>
              <a:rPr lang="cs-CZ" sz="1400" b="1" dirty="0" smtClean="0"/>
              <a:t>skupinovou prací</a:t>
            </a:r>
            <a:r>
              <a:rPr lang="en-GB" sz="1400" b="1" dirty="0" smtClean="0"/>
              <a:t> (</a:t>
            </a:r>
            <a:r>
              <a:rPr lang="cs-CZ" sz="1400" b="1" dirty="0" smtClean="0"/>
              <a:t>na výukové platformě, na fóru)</a:t>
            </a:r>
          </a:p>
          <a:p>
            <a:r>
              <a:rPr lang="cs-CZ" sz="1400" b="1" dirty="0" smtClean="0"/>
              <a:t>Případové studie </a:t>
            </a:r>
            <a:r>
              <a:rPr lang="en-GB" sz="1400" b="1" dirty="0" smtClean="0"/>
              <a:t>(</a:t>
            </a:r>
            <a:r>
              <a:rPr lang="cs-CZ" sz="1400" b="1" dirty="0" smtClean="0"/>
              <a:t>řešené na fóru</a:t>
            </a:r>
            <a:r>
              <a:rPr lang="en-GB" sz="1400" b="1" dirty="0" smtClean="0"/>
              <a:t>)</a:t>
            </a:r>
            <a:endParaRPr lang="en-GB" sz="1400" b="1" dirty="0"/>
          </a:p>
          <a:p>
            <a:r>
              <a:rPr lang="cs-CZ" sz="1400" b="1" dirty="0" smtClean="0"/>
              <a:t>Testové otázky v rychlém sledu jako příprava k absolvování zkoušek (</a:t>
            </a:r>
            <a:r>
              <a:rPr lang="en-GB" sz="1400" b="1" dirty="0" smtClean="0"/>
              <a:t>Rapid-fire exam</a:t>
            </a:r>
            <a:r>
              <a:rPr lang="cs-CZ" sz="1400" b="1" dirty="0" smtClean="0"/>
              <a:t>)</a:t>
            </a:r>
            <a:endParaRPr lang="en-GB" sz="1400" b="1" dirty="0"/>
          </a:p>
          <a:p>
            <a:r>
              <a:rPr lang="cs-CZ" sz="1400" b="1" dirty="0" smtClean="0"/>
              <a:t>Pokročilé hraní rolí</a:t>
            </a:r>
            <a:r>
              <a:rPr lang="en-GB" sz="1400" b="1" dirty="0" smtClean="0"/>
              <a:t> </a:t>
            </a:r>
            <a:r>
              <a:rPr lang="en-GB" sz="1400" b="1" dirty="0"/>
              <a:t>– </a:t>
            </a:r>
            <a:r>
              <a:rPr lang="cs-CZ" sz="1400" b="1" dirty="0" smtClean="0"/>
              <a:t>student v roli konzultanta atd.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177086" y="4472134"/>
            <a:ext cx="3959999" cy="3640911"/>
          </a:xfrm>
          <a:prstGeom prst="rect">
            <a:avLst/>
          </a:prstGeom>
          <a:solidFill>
            <a:srgbClr val="A1F5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en-US" sz="2800" dirty="0"/>
              <a:t>;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680168" y="4500649"/>
            <a:ext cx="2691162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cs-CZ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Získávání znalostí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086" y="5020241"/>
            <a:ext cx="3959999" cy="32162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cs-CZ" sz="1400" b="1" dirty="0" smtClean="0"/>
              <a:t>Řízené čtení (g</a:t>
            </a:r>
            <a:r>
              <a:rPr lang="en-GB" sz="1400" b="1" dirty="0" err="1" smtClean="0"/>
              <a:t>uided</a:t>
            </a:r>
            <a:r>
              <a:rPr lang="en-GB" sz="1400" b="1" dirty="0" smtClean="0"/>
              <a:t> readings</a:t>
            </a:r>
            <a:r>
              <a:rPr lang="cs-CZ" sz="1400" b="1" dirty="0" smtClean="0"/>
              <a:t>)</a:t>
            </a:r>
            <a:r>
              <a:rPr lang="en-GB" sz="1400" b="1" dirty="0" smtClean="0"/>
              <a:t> (</a:t>
            </a:r>
            <a:r>
              <a:rPr lang="cs-CZ" sz="1400" b="1" dirty="0" smtClean="0"/>
              <a:t>využití knihovny</a:t>
            </a:r>
            <a:r>
              <a:rPr lang="en-GB" sz="1400" b="1" dirty="0" smtClean="0"/>
              <a:t>)</a:t>
            </a:r>
            <a:endParaRPr lang="en-GB" sz="1400" dirty="0"/>
          </a:p>
          <a:p>
            <a:r>
              <a:rPr lang="en-GB" sz="1400" b="1" dirty="0" smtClean="0"/>
              <a:t>O</a:t>
            </a:r>
            <a:r>
              <a:rPr lang="cs-CZ" sz="1400" b="1" dirty="0" err="1" smtClean="0"/>
              <a:t>tevřené</a:t>
            </a:r>
            <a:r>
              <a:rPr lang="cs-CZ" sz="1400" b="1" dirty="0" smtClean="0"/>
              <a:t> vzdělávací zdroje</a:t>
            </a:r>
            <a:r>
              <a:rPr lang="en-GB" sz="1400" b="1" dirty="0" smtClean="0"/>
              <a:t> </a:t>
            </a:r>
            <a:r>
              <a:rPr lang="en-GB" sz="1400" b="1" dirty="0"/>
              <a:t>(</a:t>
            </a:r>
            <a:r>
              <a:rPr lang="en-GB" sz="1400" b="1" dirty="0" smtClean="0"/>
              <a:t>extern</a:t>
            </a:r>
            <a:r>
              <a:rPr lang="cs-CZ" sz="1400" b="1" dirty="0" smtClean="0"/>
              <a:t>í</a:t>
            </a:r>
            <a:r>
              <a:rPr lang="en-GB" sz="1400" b="1" dirty="0" smtClean="0"/>
              <a:t>)</a:t>
            </a:r>
            <a:endParaRPr lang="en-GB" sz="1400" dirty="0"/>
          </a:p>
          <a:p>
            <a:r>
              <a:rPr lang="cs-CZ" sz="1400" b="1" dirty="0" smtClean="0"/>
              <a:t>Poslech </a:t>
            </a:r>
            <a:r>
              <a:rPr lang="cs-CZ" sz="1400" b="1" dirty="0" err="1" smtClean="0"/>
              <a:t>podcastů</a:t>
            </a:r>
            <a:endParaRPr lang="en-GB" sz="1400" dirty="0"/>
          </a:p>
          <a:p>
            <a:r>
              <a:rPr lang="en-GB" sz="1400" b="1" dirty="0" err="1" smtClean="0"/>
              <a:t>Webin</a:t>
            </a:r>
            <a:r>
              <a:rPr lang="cs-CZ" sz="1400" b="1" dirty="0" err="1" smtClean="0"/>
              <a:t>áře</a:t>
            </a:r>
            <a:r>
              <a:rPr lang="en-GB" sz="1400" b="1" dirty="0" smtClean="0"/>
              <a:t> </a:t>
            </a:r>
            <a:r>
              <a:rPr lang="en-GB" sz="1400" b="1" dirty="0"/>
              <a:t>(</a:t>
            </a:r>
            <a:r>
              <a:rPr lang="en-GB" sz="1400" b="1" dirty="0" err="1" smtClean="0"/>
              <a:t>virtu</a:t>
            </a:r>
            <a:r>
              <a:rPr lang="cs-CZ" sz="1400" b="1" dirty="0" err="1" smtClean="0"/>
              <a:t>ální</a:t>
            </a:r>
            <a:r>
              <a:rPr lang="cs-CZ" sz="1400" b="1" dirty="0" smtClean="0"/>
              <a:t> učebny</a:t>
            </a:r>
            <a:r>
              <a:rPr lang="cs-CZ" sz="1400" b="1" dirty="0"/>
              <a:t>)</a:t>
            </a:r>
            <a:endParaRPr lang="en-GB" sz="1400" dirty="0"/>
          </a:p>
          <a:p>
            <a:r>
              <a:rPr lang="cs-CZ" sz="1400" b="1" dirty="0" smtClean="0"/>
              <a:t>Fórum, kde učitelé zodpovídají otázky studujících</a:t>
            </a:r>
            <a:endParaRPr lang="en-GB" sz="1400" dirty="0"/>
          </a:p>
          <a:p>
            <a:r>
              <a:rPr lang="en-GB" sz="1400" b="1" dirty="0" smtClean="0"/>
              <a:t>Video</a:t>
            </a:r>
            <a:r>
              <a:rPr lang="cs-CZ" sz="1400" b="1" dirty="0" smtClean="0"/>
              <a:t>přednášky</a:t>
            </a:r>
            <a:r>
              <a:rPr lang="en-GB" sz="1400" b="1" dirty="0" smtClean="0"/>
              <a:t> </a:t>
            </a:r>
            <a:r>
              <a:rPr lang="en-GB" sz="1400" b="1" dirty="0"/>
              <a:t>(</a:t>
            </a:r>
            <a:r>
              <a:rPr lang="en-GB" sz="1400" b="1" dirty="0" smtClean="0"/>
              <a:t>webcast</a:t>
            </a:r>
            <a:r>
              <a:rPr lang="cs-CZ" sz="1400" b="1" dirty="0" smtClean="0"/>
              <a:t>y</a:t>
            </a:r>
            <a:r>
              <a:rPr lang="en-GB" sz="1400" b="1" dirty="0" smtClean="0"/>
              <a:t>),</a:t>
            </a:r>
            <a:endParaRPr lang="en-GB" sz="1400" dirty="0"/>
          </a:p>
          <a:p>
            <a:r>
              <a:rPr lang="cs-CZ" sz="1400" b="1" dirty="0" smtClean="0"/>
              <a:t>Sledování videí na </a:t>
            </a:r>
            <a:r>
              <a:rPr lang="en-GB" sz="1400" b="1" dirty="0" smtClean="0"/>
              <a:t>YouTube</a:t>
            </a:r>
            <a:endParaRPr lang="en-GB" sz="1400" dirty="0"/>
          </a:p>
          <a:p>
            <a:r>
              <a:rPr lang="cs-CZ" sz="1400" b="1" dirty="0" smtClean="0"/>
              <a:t>Terénní a laboratorní pozorování</a:t>
            </a:r>
            <a:r>
              <a:rPr lang="en-GB" sz="1400" b="1" dirty="0" smtClean="0"/>
              <a:t> (media/blog/wiki)</a:t>
            </a:r>
            <a:endParaRPr lang="en-GB" sz="1400" dirty="0"/>
          </a:p>
          <a:p>
            <a:r>
              <a:rPr lang="cs-CZ" sz="1400" b="1" dirty="0" smtClean="0"/>
              <a:t>Otázky s mnohočetným výběrem odpovědi (MCQ) – formativní testy s automatickou zpětnou vazbou</a:t>
            </a:r>
            <a:endParaRPr lang="en-GB" sz="1400" dirty="0"/>
          </a:p>
          <a:p>
            <a:r>
              <a:rPr lang="cs-CZ" sz="1400" b="1" dirty="0" smtClean="0"/>
              <a:t>Elektronická p</a:t>
            </a:r>
            <a:r>
              <a:rPr lang="en-GB" sz="1400" b="1" dirty="0" err="1" smtClean="0"/>
              <a:t>ortfoli</a:t>
            </a:r>
            <a:r>
              <a:rPr lang="cs-CZ" sz="1400" b="1" dirty="0" smtClean="0"/>
              <a:t>a – personalizované soubory výsledků tvořivé práce </a:t>
            </a:r>
            <a:r>
              <a:rPr lang="en-GB" sz="1400" b="1" dirty="0" smtClean="0"/>
              <a:t>(</a:t>
            </a:r>
            <a:r>
              <a:rPr lang="cs-CZ" sz="1400" b="1" dirty="0" smtClean="0"/>
              <a:t>např. </a:t>
            </a:r>
            <a:r>
              <a:rPr lang="en-GB" sz="1400" b="1" dirty="0" err="1" smtClean="0"/>
              <a:t>MyPortfolio</a:t>
            </a:r>
            <a:r>
              <a:rPr lang="en-GB" sz="1400" b="1" dirty="0" smtClean="0"/>
              <a:t>)</a:t>
            </a:r>
            <a:endParaRPr lang="en-GB" sz="1400" dirty="0"/>
          </a:p>
          <a:p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428162" y="3494076"/>
            <a:ext cx="3959999" cy="25859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297865" y="3554733"/>
            <a:ext cx="1807522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cs-CZ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Spolupráce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3130" y="4105833"/>
            <a:ext cx="3959999" cy="203131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cs-CZ" sz="1400" b="1" dirty="0" smtClean="0"/>
              <a:t>Práce s </a:t>
            </a:r>
            <a:r>
              <a:rPr lang="cs-CZ" sz="1400" b="1" dirty="0" err="1" smtClean="0"/>
              <a:t>kolaborativním</a:t>
            </a:r>
            <a:r>
              <a:rPr lang="cs-CZ" sz="1400" b="1" dirty="0" smtClean="0"/>
              <a:t> editorem při společné tvorbě wiki-zdroje </a:t>
            </a:r>
            <a:r>
              <a:rPr lang="en-GB" sz="1400" b="1" dirty="0" smtClean="0"/>
              <a:t>– </a:t>
            </a:r>
            <a:r>
              <a:rPr lang="cs-CZ" sz="1400" b="1" dirty="0" smtClean="0"/>
              <a:t>„co vše víme o</a:t>
            </a:r>
            <a:r>
              <a:rPr lang="en-GB" sz="1400" b="1" dirty="0" smtClean="0"/>
              <a:t> ...?</a:t>
            </a:r>
            <a:r>
              <a:rPr lang="cs-CZ" sz="1400" b="1" dirty="0" smtClean="0"/>
              <a:t>“</a:t>
            </a:r>
            <a:r>
              <a:rPr lang="en-GB" sz="1400" b="1" dirty="0" smtClean="0"/>
              <a:t> </a:t>
            </a:r>
            <a:endParaRPr lang="en-GB" sz="1400" b="1" dirty="0"/>
          </a:p>
          <a:p>
            <a:r>
              <a:rPr lang="cs-CZ" sz="1400" b="1" dirty="0" smtClean="0"/>
              <a:t>Tvorba společné knihovny zdrojů (</a:t>
            </a:r>
            <a:r>
              <a:rPr lang="en-GB" sz="1400" b="1" dirty="0" err="1" smtClean="0"/>
              <a:t>datab</a:t>
            </a:r>
            <a:r>
              <a:rPr lang="cs-CZ" sz="1400" b="1" dirty="0" err="1" smtClean="0"/>
              <a:t>áze</a:t>
            </a:r>
            <a:r>
              <a:rPr lang="en-GB" sz="1400" b="1" dirty="0" smtClean="0"/>
              <a:t>/</a:t>
            </a:r>
            <a:r>
              <a:rPr lang="cs-CZ" sz="1400" b="1" dirty="0" smtClean="0"/>
              <a:t>slovník</a:t>
            </a:r>
            <a:r>
              <a:rPr lang="en-GB" sz="1400" b="1" dirty="0" smtClean="0"/>
              <a:t>/wiki</a:t>
            </a:r>
            <a:r>
              <a:rPr lang="cs-CZ" sz="1400" b="1" dirty="0" smtClean="0"/>
              <a:t>-zdroj</a:t>
            </a:r>
            <a:r>
              <a:rPr lang="en-GB" sz="1400" b="1" dirty="0" smtClean="0"/>
              <a:t>)</a:t>
            </a:r>
            <a:endParaRPr lang="en-GB" sz="1400" b="1" dirty="0"/>
          </a:p>
          <a:p>
            <a:r>
              <a:rPr lang="cs-CZ" sz="1400" b="1" dirty="0" smtClean="0"/>
              <a:t>Spolupráce na sociálních sítích (mimo výukovou platformu)</a:t>
            </a:r>
            <a:endParaRPr lang="en-GB" sz="1400" b="1" dirty="0"/>
          </a:p>
          <a:p>
            <a:r>
              <a:rPr lang="cs-CZ" sz="1400" b="1" dirty="0" smtClean="0"/>
              <a:t>Příspěvky na fóru v rámci zvláštních zájmových skupin zaměřených na konkrétní oblast</a:t>
            </a:r>
            <a:endParaRPr lang="en-GB" sz="1400" b="1" dirty="0"/>
          </a:p>
          <a:p>
            <a:r>
              <a:rPr lang="cs-CZ" sz="1400" b="1" dirty="0" err="1" smtClean="0"/>
              <a:t>Mentoring</a:t>
            </a:r>
            <a:r>
              <a:rPr lang="cs-CZ" sz="1400" b="1" dirty="0" smtClean="0"/>
              <a:t> a průvodcovství pro ostatní studující</a:t>
            </a:r>
            <a:endParaRPr lang="en-GB" b="1" dirty="0"/>
          </a:p>
        </p:txBody>
      </p:sp>
      <p:sp>
        <p:nvSpPr>
          <p:cNvPr id="18" name="Rectangle 17"/>
          <p:cNvSpPr/>
          <p:nvPr/>
        </p:nvSpPr>
        <p:spPr>
          <a:xfrm>
            <a:off x="4424488" y="6178178"/>
            <a:ext cx="3959999" cy="3278610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4438744" y="6736264"/>
            <a:ext cx="3971645" cy="2677644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r>
              <a:rPr lang="cs-CZ" sz="1400" b="1" dirty="0" smtClean="0"/>
              <a:t>Rozhovor (i</a:t>
            </a:r>
            <a:r>
              <a:rPr lang="en-GB" sz="1400" b="1" dirty="0" err="1" smtClean="0"/>
              <a:t>nterview</a:t>
            </a:r>
            <a:r>
              <a:rPr lang="cs-CZ" sz="1400" b="1" dirty="0" smtClean="0"/>
              <a:t>) s odborníkem na fóru či chatu</a:t>
            </a:r>
            <a:endParaRPr lang="en-GB" sz="1400" b="1" dirty="0"/>
          </a:p>
          <a:p>
            <a:r>
              <a:rPr lang="en-GB" sz="1400" b="1" dirty="0" err="1" smtClean="0"/>
              <a:t>Webin</a:t>
            </a:r>
            <a:r>
              <a:rPr lang="cs-CZ" sz="1400" b="1" dirty="0" err="1" smtClean="0"/>
              <a:t>áře</a:t>
            </a:r>
            <a:r>
              <a:rPr lang="cs-CZ" sz="1400" b="1" dirty="0" smtClean="0"/>
              <a:t> a virtuální učebny</a:t>
            </a:r>
            <a:endParaRPr lang="en-GB" sz="1400" b="1" dirty="0"/>
          </a:p>
          <a:p>
            <a:r>
              <a:rPr lang="cs-CZ" sz="1400" b="1" dirty="0" smtClean="0"/>
              <a:t>Rozbory a hodnocení předchozích úkolů. Formulace ponaučení a modelových příkladů. </a:t>
            </a:r>
            <a:endParaRPr lang="en-GB" sz="1400" b="1" dirty="0"/>
          </a:p>
          <a:p>
            <a:r>
              <a:rPr lang="cs-CZ" sz="1400" b="1" dirty="0" smtClean="0"/>
              <a:t>Rozbor diskuse či chatu v kurzu či z vnějšího zdroje</a:t>
            </a:r>
            <a:endParaRPr lang="en-GB" sz="1400" b="1" dirty="0"/>
          </a:p>
          <a:p>
            <a:r>
              <a:rPr lang="cs-CZ" sz="1400" b="1" dirty="0" smtClean="0"/>
              <a:t>Blog rozebírající zkušenosti z práce či kariéry</a:t>
            </a:r>
            <a:endParaRPr lang="en-GB" sz="1400" b="1" dirty="0"/>
          </a:p>
          <a:p>
            <a:r>
              <a:rPr lang="cs-CZ" sz="1400" b="1" dirty="0" smtClean="0"/>
              <a:t>Skupinová diskuse na zadané téma či knihu</a:t>
            </a:r>
            <a:r>
              <a:rPr lang="en-GB" sz="1400" b="1" dirty="0" smtClean="0"/>
              <a:t> (</a:t>
            </a:r>
            <a:r>
              <a:rPr lang="cs-CZ" sz="1400" b="1" dirty="0" smtClean="0"/>
              <a:t>formou </a:t>
            </a:r>
            <a:r>
              <a:rPr lang="en-GB" sz="1400" b="1" dirty="0" smtClean="0"/>
              <a:t>chat</a:t>
            </a:r>
            <a:r>
              <a:rPr lang="cs-CZ" sz="1400" b="1" dirty="0" smtClean="0"/>
              <a:t>u</a:t>
            </a:r>
            <a:r>
              <a:rPr lang="en-GB" sz="1400" b="1" dirty="0" smtClean="0"/>
              <a:t>/blog</a:t>
            </a:r>
            <a:r>
              <a:rPr lang="cs-CZ" sz="1400" b="1" dirty="0" smtClean="0"/>
              <a:t>ů</a:t>
            </a:r>
            <a:r>
              <a:rPr lang="en-GB" sz="1400" b="1" dirty="0" smtClean="0"/>
              <a:t>)</a:t>
            </a:r>
            <a:endParaRPr lang="cs-CZ" sz="1400" b="1" dirty="0" smtClean="0"/>
          </a:p>
          <a:p>
            <a:r>
              <a:rPr lang="cs-CZ" sz="1400" b="1" dirty="0" smtClean="0"/>
              <a:t>Zapojení do vnějších sociálních sítí</a:t>
            </a:r>
            <a:endParaRPr lang="en-GB" sz="1400" b="1" dirty="0"/>
          </a:p>
          <a:p>
            <a:r>
              <a:rPr lang="cs-CZ" sz="1400" b="1" dirty="0" smtClean="0"/>
              <a:t>Diskuse na </a:t>
            </a:r>
            <a:r>
              <a:rPr lang="cs-CZ" sz="1400" b="1" dirty="0"/>
              <a:t>fóru v rámci zvláštních zájmových skupin zaměřených na konkrétní oblast</a:t>
            </a:r>
            <a:endParaRPr lang="en-GB" sz="1400" b="1" dirty="0"/>
          </a:p>
          <a:p>
            <a:r>
              <a:rPr lang="cs-CZ" sz="1400" b="1" dirty="0" smtClean="0"/>
              <a:t>Vedení skupiny pracující na projektu</a:t>
            </a:r>
            <a:endParaRPr lang="en-GB" sz="1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62714" y="6266166"/>
            <a:ext cx="1295780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cs-CZ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skuse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8" descr="Creative Commons Licen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90" y="9028023"/>
            <a:ext cx="1326615" cy="46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558144" y="9046245"/>
            <a:ext cx="14045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@ABC_LD</a:t>
            </a:r>
          </a:p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UCL Digital Education</a:t>
            </a:r>
          </a:p>
        </p:txBody>
      </p:sp>
    </p:spTree>
    <p:extLst>
      <p:ext uri="{BB962C8B-B14F-4D97-AF65-F5344CB8AC3E}">
        <p14:creationId xmlns:p14="http://schemas.microsoft.com/office/powerpoint/2010/main" val="155859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13392</TotalTime>
  <Words>575</Words>
  <Application>Microsoft Office PowerPoint</Application>
  <PresentationFormat>A3 (297 × 420 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</dc:creator>
  <cp:lastModifiedBy>Tonar Zbyněk</cp:lastModifiedBy>
  <cp:revision>147</cp:revision>
  <cp:lastPrinted>2015-11-06T16:23:09Z</cp:lastPrinted>
  <dcterms:created xsi:type="dcterms:W3CDTF">2014-10-31T14:03:56Z</dcterms:created>
  <dcterms:modified xsi:type="dcterms:W3CDTF">2020-09-22T09:35:30Z</dcterms:modified>
</cp:coreProperties>
</file>