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313" r:id="rId2"/>
    <p:sldId id="314" r:id="rId3"/>
    <p:sldId id="289" r:id="rId4"/>
    <p:sldId id="300" r:id="rId5"/>
    <p:sldId id="317" r:id="rId6"/>
    <p:sldId id="318" r:id="rId7"/>
    <p:sldId id="301" r:id="rId8"/>
    <p:sldId id="304" r:id="rId9"/>
    <p:sldId id="319" r:id="rId10"/>
    <p:sldId id="320" r:id="rId11"/>
    <p:sldId id="306" r:id="rId12"/>
    <p:sldId id="308" r:id="rId13"/>
  </p:sldIdLst>
  <p:sldSz cx="12801600" cy="9601200" type="A3"/>
  <p:notesSz cx="6805613" cy="9944100"/>
  <p:defaultTextStyle>
    <a:defPPr>
      <a:defRPr lang="en-US"/>
    </a:defPPr>
    <a:lvl1pPr marL="0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41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284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2926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568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209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5850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493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135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cu" initials="u" lastIdx="0" clrIdx="0">
    <p:extLst>
      <p:ext uri="{19B8F6BF-5375-455C-9EA6-DF929625EA0E}">
        <p15:presenceInfo xmlns:p15="http://schemas.microsoft.com/office/powerpoint/2012/main" userId="uc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AEEA"/>
    <a:srgbClr val="A1F5ED"/>
    <a:srgbClr val="77EEF1"/>
    <a:srgbClr val="76DEF2"/>
    <a:srgbClr val="FED21A"/>
    <a:srgbClr val="F8807F"/>
    <a:srgbClr val="FED1E3"/>
    <a:srgbClr val="BB98DC"/>
    <a:srgbClr val="BDEA75"/>
    <a:srgbClr val="7AA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99" autoAdjust="0"/>
    <p:restoredTop sz="94868" autoAdjust="0"/>
  </p:normalViewPr>
  <p:slideViewPr>
    <p:cSldViewPr snapToGrid="0">
      <p:cViewPr varScale="1">
        <p:scale>
          <a:sx n="80" d="100"/>
          <a:sy n="80" d="100"/>
        </p:scale>
        <p:origin x="10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14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07556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D493A4-3FDE-4DB3-8D4E-6231DF3D3DAA}" type="datetime7">
              <a:rPr lang="en-GB" smtClean="0"/>
              <a:t>Sep-20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3013"/>
            <a:ext cx="447516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6313"/>
            <a:ext cx="5443537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3A4F2-8174-4E30-845C-3D5251375C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7907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09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ED5FE-8356-43A7-BC78-D04F51E533A0}" type="datetime7">
              <a:rPr lang="en-GB" smtClean="0"/>
              <a:t>Sep-20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986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AC48-3D61-4A27-A98E-31E0F96E9529}" type="datetime7">
              <a:rPr lang="en-GB" smtClean="0"/>
              <a:t>Sep-20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049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75A8-82EB-4F78-B93C-4FB1EE185BD1}" type="datetime7">
              <a:rPr lang="en-GB" smtClean="0"/>
              <a:t>Sep-20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798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605D-EFA9-493D-AB70-E2CBEB4BBAFB}" type="datetime7">
              <a:rPr lang="en-GB" smtClean="0"/>
              <a:t>Sep-20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821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64FA-A71E-4B6E-B143-E98FDC2A2E9F}" type="datetime7">
              <a:rPr lang="en-GB" smtClean="0"/>
              <a:t>Sep-20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84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8F95-6370-457A-A538-56DD90CD66F4}" type="datetime7">
              <a:rPr lang="en-GB" smtClean="0"/>
              <a:t>Sep-20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424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0D79-90ED-46A9-A4E5-7407014A4B11}" type="datetime7">
              <a:rPr lang="en-GB" smtClean="0"/>
              <a:t>Sep-20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763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6FF9-4DBB-4444-90D6-F8C13AFD3E02}" type="datetime7">
              <a:rPr lang="en-GB" smtClean="0"/>
              <a:t>Sep-20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440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4947-7D14-4C7A-91B1-BE7EF24EC46B}" type="datetime7">
              <a:rPr lang="en-GB" smtClean="0"/>
              <a:t>Sep-20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476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F22B-3485-4AF1-8FCA-0E9C24AA54C2}" type="datetime7">
              <a:rPr lang="en-GB" smtClean="0"/>
              <a:t>Sep-20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394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8EA6-082B-440D-8C97-C1945CC7F5C7}" type="datetime7">
              <a:rPr lang="en-GB" smtClean="0"/>
              <a:t>Sep-20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60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CC63D-2319-4114-83DF-C8AC13622500}" type="datetime7">
              <a:rPr lang="en-GB" smtClean="0"/>
              <a:t>Sep-20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02FF6-C3CA-4071-A46A-383B9E73E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700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1F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3885" y="130318"/>
            <a:ext cx="1205133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66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Získávání znalostí</a:t>
            </a:r>
            <a:endParaRPr lang="en-GB" sz="6600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3885" y="3652172"/>
            <a:ext cx="1223742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Studující </a:t>
            </a:r>
            <a:r>
              <a:rPr lang="cs-CZ" sz="40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čtou psané zdroje (učebnice, webové stránky,…), sledují přednášky, demonstrační videa, poslouchají nahrávky. Nevyžadujeme po nich nic </a:t>
            </a:r>
            <a:r>
              <a:rPr lang="cs-CZ" sz="4000" dirty="0">
                <a:solidFill>
                  <a:prstClr val="black">
                    <a:lumMod val="95000"/>
                    <a:lumOff val="5000"/>
                  </a:prstClr>
                </a:solidFill>
              </a:rPr>
              <a:t>jiného, </a:t>
            </a:r>
            <a:r>
              <a:rPr lang="cs-CZ" sz="40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než aby  vstřebávali </a:t>
            </a:r>
            <a:r>
              <a:rPr lang="cs-CZ" sz="4000" dirty="0">
                <a:solidFill>
                  <a:prstClr val="black">
                    <a:lumMod val="95000"/>
                    <a:lumOff val="5000"/>
                  </a:prstClr>
                </a:solidFill>
              </a:rPr>
              <a:t>podklady, které vytvořil někdo jiný.</a:t>
            </a:r>
            <a:endParaRPr lang="en-GB" sz="4000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pic>
        <p:nvPicPr>
          <p:cNvPr id="7" name="Picture 6" descr="http://mirrors.creativecommons.org/presskit/buttons/88x31/png/by-nc-s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85" y="8956873"/>
            <a:ext cx="154107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54111" y="8875870"/>
            <a:ext cx="10708341" cy="655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ABC Learning Design method by Clive Young and Nataša Perović, UCL.(2015). Learning types, Laurillard, D. </a:t>
            </a:r>
            <a:r>
              <a:rPr lang="en-GB" sz="14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2012</a:t>
            </a:r>
            <a:r>
              <a:rPr lang="en-GB" sz="14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Resources available from </a:t>
            </a:r>
            <a:r>
              <a:rPr lang="en-GB" sz="1400" dirty="0">
                <a:ea typeface="Calibri" panose="020F0502020204030204" pitchFamily="34" charset="0"/>
                <a:cs typeface="Times New Roman" panose="02020603050405020304" pitchFamily="18" charset="0"/>
              </a:rPr>
              <a:t>https://abc-ld.org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455195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EA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3885" y="130318"/>
            <a:ext cx="1205133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66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Tvorba</a:t>
            </a:r>
            <a:endParaRPr lang="en-GB" sz="6600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pic>
        <p:nvPicPr>
          <p:cNvPr id="9" name="Picture 8" descr="http://mirrors.creativecommons.org/presskit/buttons/88x31/png/by-nc-s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85" y="8956873"/>
            <a:ext cx="154107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73885" y="2407690"/>
            <a:ext cx="1223742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prstClr val="black">
                    <a:lumMod val="95000"/>
                    <a:lumOff val="5000"/>
                  </a:prstClr>
                </a:solidFill>
              </a:rPr>
              <a:t>Studující se učí tím, že propojí </a:t>
            </a:r>
            <a:r>
              <a:rPr lang="cs-CZ" sz="4000" dirty="0">
                <a:solidFill>
                  <a:prstClr val="black">
                    <a:lumMod val="95000"/>
                    <a:lumOff val="5000"/>
                  </a:prstClr>
                </a:solidFill>
              </a:rPr>
              <a:t>hluboké osvojení </a:t>
            </a:r>
            <a:r>
              <a:rPr lang="cs-CZ" sz="40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konceptů, které si měj osvojit, s</a:t>
            </a:r>
            <a:r>
              <a:rPr lang="cs-CZ" sz="4000" dirty="0">
                <a:solidFill>
                  <a:prstClr val="black">
                    <a:lumMod val="95000"/>
                    <a:lumOff val="5000"/>
                  </a:prstClr>
                </a:solidFill>
              </a:rPr>
              <a:t> </a:t>
            </a:r>
            <a:r>
              <a:rPr lang="cs-CZ" sz="40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jejich praktickým </a:t>
            </a:r>
            <a:r>
              <a:rPr lang="cs-CZ" sz="4000" dirty="0">
                <a:solidFill>
                  <a:prstClr val="black">
                    <a:lumMod val="95000"/>
                    <a:lumOff val="5000"/>
                  </a:prstClr>
                </a:solidFill>
              </a:rPr>
              <a:t>použitím a tvorbou výstupů (textových dokumentů, úvah, esejí, zpráv, prezentací, dat, videí, vlastních výrobků…). </a:t>
            </a:r>
            <a:r>
              <a:rPr lang="cs-CZ" sz="4000" dirty="0">
                <a:solidFill>
                  <a:prstClr val="black">
                    <a:lumMod val="95000"/>
                    <a:lumOff val="5000"/>
                  </a:prstClr>
                </a:solidFill>
              </a:rPr>
              <a:t>Vyučující tak motivuje studenty </a:t>
            </a:r>
            <a:r>
              <a:rPr lang="cs-CZ" sz="40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ke konsolidaci </a:t>
            </a:r>
            <a:r>
              <a:rPr lang="cs-CZ" sz="4000" dirty="0">
                <a:solidFill>
                  <a:prstClr val="black">
                    <a:lumMod val="95000"/>
                    <a:lumOff val="5000"/>
                  </a:prstClr>
                </a:solidFill>
              </a:rPr>
              <a:t>a k praktickému využití </a:t>
            </a:r>
            <a:r>
              <a:rPr lang="cs-CZ" sz="40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všeho, co se měli naučit. </a:t>
            </a:r>
            <a:endParaRPr lang="en-GB" sz="4000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4CFD53-0F27-4577-AD24-9A3B98CC089D}"/>
              </a:ext>
            </a:extLst>
          </p:cNvPr>
          <p:cNvSpPr/>
          <p:nvPr/>
        </p:nvSpPr>
        <p:spPr>
          <a:xfrm>
            <a:off x="1954111" y="8875870"/>
            <a:ext cx="10708341" cy="655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ABC Learning Design method by Clive Young and Nataša Perović, UCL.(2015). Learning types, Laurillard, D. </a:t>
            </a:r>
            <a:r>
              <a:rPr lang="en-GB" sz="14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2012</a:t>
            </a:r>
            <a:r>
              <a:rPr lang="en-GB" sz="14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Resources available from </a:t>
            </a:r>
            <a:r>
              <a:rPr lang="en-GB" sz="1400" dirty="0">
                <a:ea typeface="Calibri" panose="020F0502020204030204" pitchFamily="34" charset="0"/>
                <a:cs typeface="Times New Roman" panose="02020603050405020304" pitchFamily="18" charset="0"/>
              </a:rPr>
              <a:t>https://abc-ld.org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728627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98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110618" y="871183"/>
            <a:ext cx="6235910" cy="859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/>
              <a:t>Reading books, papers;</a:t>
            </a:r>
            <a:endParaRPr lang="en-GB" sz="2800" dirty="0"/>
          </a:p>
        </p:txBody>
      </p:sp>
      <p:sp>
        <p:nvSpPr>
          <p:cNvPr id="31" name="Rectangle 30"/>
          <p:cNvSpPr/>
          <p:nvPr/>
        </p:nvSpPr>
        <p:spPr>
          <a:xfrm>
            <a:off x="6474191" y="880339"/>
            <a:ext cx="6235910" cy="859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42913" y="30928"/>
            <a:ext cx="12051332" cy="830997"/>
          </a:xfrm>
          <a:prstGeom prst="rect">
            <a:avLst/>
          </a:prstGeom>
          <a:solidFill>
            <a:srgbClr val="BB98DC"/>
          </a:solidFill>
        </p:spPr>
        <p:txBody>
          <a:bodyPr wrap="square">
            <a:spAutoFit/>
          </a:bodyPr>
          <a:lstStyle/>
          <a:p>
            <a:r>
              <a:rPr lang="en-GB" sz="4800" b="1" dirty="0" err="1" smtClean="0"/>
              <a:t>Pr</a:t>
            </a:r>
            <a:r>
              <a:rPr lang="cs-CZ" sz="4800" b="1" dirty="0" err="1" smtClean="0"/>
              <a:t>ocvičování</a:t>
            </a:r>
            <a:endParaRPr lang="en-GB" sz="4800" dirty="0"/>
          </a:p>
        </p:txBody>
      </p:sp>
      <p:sp>
        <p:nvSpPr>
          <p:cNvPr id="104" name="Rectangle 103"/>
          <p:cNvSpPr/>
          <p:nvPr/>
        </p:nvSpPr>
        <p:spPr>
          <a:xfrm>
            <a:off x="132669" y="938418"/>
            <a:ext cx="6235910" cy="523220"/>
          </a:xfrm>
          <a:prstGeom prst="rect">
            <a:avLst/>
          </a:prstGeom>
          <a:solidFill>
            <a:srgbClr val="BB98DC"/>
          </a:solidFill>
        </p:spPr>
        <p:txBody>
          <a:bodyPr wrap="square">
            <a:spAutoFit/>
          </a:bodyPr>
          <a:lstStyle/>
          <a:p>
            <a:r>
              <a:rPr lang="en-GB" sz="2800" b="1" dirty="0"/>
              <a:t>    </a:t>
            </a:r>
            <a:r>
              <a:rPr lang="cs-CZ" sz="2800" b="1" dirty="0" smtClean="0"/>
              <a:t>Konvenční postupy</a:t>
            </a:r>
            <a:endParaRPr lang="en-GB" sz="2800" dirty="0"/>
          </a:p>
        </p:txBody>
      </p:sp>
      <p:sp>
        <p:nvSpPr>
          <p:cNvPr id="106" name="Rectangle 105"/>
          <p:cNvSpPr/>
          <p:nvPr/>
        </p:nvSpPr>
        <p:spPr>
          <a:xfrm>
            <a:off x="6446335" y="938418"/>
            <a:ext cx="6235910" cy="523220"/>
          </a:xfrm>
          <a:prstGeom prst="rect">
            <a:avLst/>
          </a:prstGeom>
          <a:solidFill>
            <a:srgbClr val="BB98DC"/>
          </a:solidFill>
        </p:spPr>
        <p:txBody>
          <a:bodyPr wrap="square">
            <a:spAutoFit/>
          </a:bodyPr>
          <a:lstStyle/>
          <a:p>
            <a:r>
              <a:rPr lang="en-GB" sz="2800" b="1" dirty="0"/>
              <a:t>    </a:t>
            </a:r>
            <a:r>
              <a:rPr lang="cs-CZ" sz="2800" b="1" dirty="0" smtClean="0"/>
              <a:t>Využití digitálních médií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6910552" y="1631538"/>
            <a:ext cx="492659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Práce na výukových modelech</a:t>
            </a:r>
            <a:endParaRPr lang="en-GB" sz="2600" dirty="0"/>
          </a:p>
        </p:txBody>
      </p:sp>
      <p:sp>
        <p:nvSpPr>
          <p:cNvPr id="21" name="Rectangle 20"/>
          <p:cNvSpPr/>
          <p:nvPr/>
        </p:nvSpPr>
        <p:spPr>
          <a:xfrm>
            <a:off x="222208" y="1781724"/>
            <a:ext cx="252000" cy="252000"/>
          </a:xfrm>
          <a:prstGeom prst="rect">
            <a:avLst/>
          </a:prstGeom>
          <a:noFill/>
          <a:ln w="38100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2208" y="2514983"/>
            <a:ext cx="252000" cy="252000"/>
          </a:xfrm>
          <a:prstGeom prst="rect">
            <a:avLst/>
          </a:prstGeom>
          <a:noFill/>
          <a:ln w="38100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2208" y="3234455"/>
            <a:ext cx="252000" cy="252000"/>
          </a:xfrm>
          <a:prstGeom prst="rect">
            <a:avLst/>
          </a:prstGeom>
          <a:noFill/>
          <a:ln w="38100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31135" y="1630651"/>
            <a:ext cx="241630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Praktická cvičení</a:t>
            </a:r>
            <a:endParaRPr lang="en-GB" sz="2600" dirty="0"/>
          </a:p>
        </p:txBody>
      </p:sp>
      <p:sp>
        <p:nvSpPr>
          <p:cNvPr id="28" name="Rectangle 27"/>
          <p:cNvSpPr/>
          <p:nvPr/>
        </p:nvSpPr>
        <p:spPr>
          <a:xfrm>
            <a:off x="222208" y="4707455"/>
            <a:ext cx="252000" cy="252000"/>
          </a:xfrm>
          <a:prstGeom prst="rect">
            <a:avLst/>
          </a:prstGeom>
          <a:noFill/>
          <a:ln w="38100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1135" y="2381822"/>
            <a:ext cx="537542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Plnění praktických úkolů a projektů</a:t>
            </a:r>
            <a:endParaRPr lang="en-GB" sz="2600" dirty="0"/>
          </a:p>
        </p:txBody>
      </p:sp>
      <p:sp>
        <p:nvSpPr>
          <p:cNvPr id="4" name="Rectangle 3"/>
          <p:cNvSpPr/>
          <p:nvPr/>
        </p:nvSpPr>
        <p:spPr>
          <a:xfrm>
            <a:off x="531135" y="3118090"/>
            <a:ext cx="528146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Práce v laboratoři</a:t>
            </a:r>
            <a:endParaRPr lang="en-GB" sz="2600" dirty="0"/>
          </a:p>
        </p:txBody>
      </p:sp>
      <p:sp>
        <p:nvSpPr>
          <p:cNvPr id="5" name="Rectangle 4"/>
          <p:cNvSpPr/>
          <p:nvPr/>
        </p:nvSpPr>
        <p:spPr>
          <a:xfrm>
            <a:off x="531135" y="4571804"/>
            <a:ext cx="368103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Terénní exkurze</a:t>
            </a:r>
            <a:endParaRPr lang="en-GB" sz="2600" dirty="0"/>
          </a:p>
        </p:txBody>
      </p:sp>
      <p:sp>
        <p:nvSpPr>
          <p:cNvPr id="7" name="Rectangle 6"/>
          <p:cNvSpPr/>
          <p:nvPr/>
        </p:nvSpPr>
        <p:spPr>
          <a:xfrm>
            <a:off x="531135" y="5322876"/>
            <a:ext cx="407701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Hry a hraní rolí (</a:t>
            </a:r>
            <a:r>
              <a:rPr lang="en-GB" sz="2600" dirty="0" smtClean="0"/>
              <a:t>face-to-face</a:t>
            </a:r>
            <a:r>
              <a:rPr lang="cs-CZ" sz="2600" dirty="0" smtClean="0"/>
              <a:t>)</a:t>
            </a:r>
            <a:endParaRPr lang="en-GB" sz="2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8227" y="2373339"/>
            <a:ext cx="547601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Simulátory, trenažery</a:t>
            </a:r>
            <a:r>
              <a:rPr lang="en-GB" sz="2600" dirty="0" smtClean="0"/>
              <a:t> </a:t>
            </a:r>
            <a:endParaRPr lang="en-GB" sz="2600" dirty="0"/>
          </a:p>
        </p:txBody>
      </p:sp>
      <p:sp>
        <p:nvSpPr>
          <p:cNvPr id="9" name="Rectangle 8"/>
          <p:cNvSpPr/>
          <p:nvPr/>
        </p:nvSpPr>
        <p:spPr>
          <a:xfrm>
            <a:off x="6910552" y="3077098"/>
            <a:ext cx="547601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Interaktivní software umožňující konstruovat a kontrolovat virtuální „světy“ (</a:t>
            </a:r>
            <a:r>
              <a:rPr lang="cs-CZ" sz="2600" dirty="0" err="1" smtClean="0"/>
              <a:t>microworlds</a:t>
            </a:r>
            <a:r>
              <a:rPr lang="cs-CZ" sz="2600" dirty="0" smtClean="0"/>
              <a:t>)</a:t>
            </a:r>
            <a:endParaRPr lang="en-GB" sz="2600" dirty="0"/>
          </a:p>
        </p:txBody>
      </p:sp>
      <p:sp>
        <p:nvSpPr>
          <p:cNvPr id="10" name="Rectangle 9"/>
          <p:cNvSpPr/>
          <p:nvPr/>
        </p:nvSpPr>
        <p:spPr>
          <a:xfrm>
            <a:off x="6966766" y="4562282"/>
            <a:ext cx="547601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Virtuální laboratoře, virtuální exkurze</a:t>
            </a:r>
            <a:endParaRPr lang="en-GB" sz="2600" dirty="0"/>
          </a:p>
        </p:txBody>
      </p:sp>
      <p:sp>
        <p:nvSpPr>
          <p:cNvPr id="11" name="Rectangle 10"/>
          <p:cNvSpPr/>
          <p:nvPr/>
        </p:nvSpPr>
        <p:spPr>
          <a:xfrm>
            <a:off x="7009969" y="5322877"/>
            <a:ext cx="402764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Hry a hraní rolí online </a:t>
            </a:r>
            <a:r>
              <a:rPr lang="en-GB" sz="2600" dirty="0" smtClean="0"/>
              <a:t>online</a:t>
            </a:r>
            <a:endParaRPr lang="en-GB" sz="2600" dirty="0"/>
          </a:p>
        </p:txBody>
      </p:sp>
      <p:sp>
        <p:nvSpPr>
          <p:cNvPr id="62" name="Rectangle 61"/>
          <p:cNvSpPr/>
          <p:nvPr/>
        </p:nvSpPr>
        <p:spPr>
          <a:xfrm>
            <a:off x="229134" y="5467027"/>
            <a:ext cx="252000" cy="252000"/>
          </a:xfrm>
          <a:prstGeom prst="rect">
            <a:avLst/>
          </a:prstGeom>
          <a:noFill/>
          <a:ln w="38100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29134" y="6200286"/>
            <a:ext cx="252000" cy="252000"/>
          </a:xfrm>
          <a:prstGeom prst="rect">
            <a:avLst/>
          </a:prstGeom>
          <a:noFill/>
          <a:ln w="38100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29134" y="6919758"/>
            <a:ext cx="252000" cy="252000"/>
          </a:xfrm>
          <a:prstGeom prst="rect">
            <a:avLst/>
          </a:prstGeom>
          <a:noFill/>
          <a:ln w="38100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609154" y="1788650"/>
            <a:ext cx="252000" cy="252000"/>
          </a:xfrm>
          <a:prstGeom prst="rect">
            <a:avLst/>
          </a:prstGeom>
          <a:noFill/>
          <a:ln w="38100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609154" y="2521909"/>
            <a:ext cx="252000" cy="252000"/>
          </a:xfrm>
          <a:prstGeom prst="rect">
            <a:avLst/>
          </a:prstGeom>
          <a:noFill/>
          <a:ln w="38100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609154" y="3241381"/>
            <a:ext cx="252000" cy="252000"/>
          </a:xfrm>
          <a:prstGeom prst="rect">
            <a:avLst/>
          </a:prstGeom>
          <a:noFill/>
          <a:ln w="38100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609154" y="4714381"/>
            <a:ext cx="252000" cy="252000"/>
          </a:xfrm>
          <a:prstGeom prst="rect">
            <a:avLst/>
          </a:prstGeom>
          <a:noFill/>
          <a:ln w="38100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616080" y="5473953"/>
            <a:ext cx="252000" cy="252000"/>
          </a:xfrm>
          <a:prstGeom prst="rect">
            <a:avLst/>
          </a:prstGeom>
          <a:noFill/>
          <a:ln w="38100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616080" y="6207212"/>
            <a:ext cx="252000" cy="252000"/>
          </a:xfrm>
          <a:prstGeom prst="rect">
            <a:avLst/>
          </a:prstGeom>
          <a:noFill/>
          <a:ln w="38100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616080" y="6926684"/>
            <a:ext cx="252000" cy="252000"/>
          </a:xfrm>
          <a:prstGeom prst="rect">
            <a:avLst/>
          </a:prstGeom>
          <a:noFill/>
          <a:ln w="38100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560812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EA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105368" y="867928"/>
            <a:ext cx="6235910" cy="859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Reading books, </a:t>
            </a:r>
            <a:r>
              <a:rPr lang="en-US" sz="2800" dirty="0" smtClean="0"/>
              <a:t>pap</a:t>
            </a:r>
            <a:r>
              <a:rPr lang="cs-CZ" sz="2800" dirty="0" smtClean="0"/>
              <a:t>vy</a:t>
            </a:r>
            <a:endParaRPr lang="en-GB" sz="2800" dirty="0"/>
          </a:p>
        </p:txBody>
      </p:sp>
      <p:sp>
        <p:nvSpPr>
          <p:cNvPr id="31" name="Rectangle 30"/>
          <p:cNvSpPr/>
          <p:nvPr/>
        </p:nvSpPr>
        <p:spPr>
          <a:xfrm>
            <a:off x="6474191" y="878014"/>
            <a:ext cx="6235910" cy="859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42913" y="25132"/>
            <a:ext cx="1205133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Tvorba</a:t>
            </a:r>
            <a:endParaRPr lang="en-GB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32669" y="938418"/>
            <a:ext cx="6235910" cy="523220"/>
          </a:xfrm>
          <a:prstGeom prst="rect">
            <a:avLst/>
          </a:prstGeom>
          <a:solidFill>
            <a:srgbClr val="BDEA75"/>
          </a:solidFill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Konvenční postupy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425553" y="938418"/>
            <a:ext cx="6235910" cy="523220"/>
          </a:xfrm>
          <a:prstGeom prst="rect">
            <a:avLst/>
          </a:prstGeom>
          <a:solidFill>
            <a:srgbClr val="BDEA75"/>
          </a:solidFill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Využití digitálních médií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74191" y="1398567"/>
            <a:ext cx="612016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Tvorba, ukládání a distribuce digitálních dokumentů</a:t>
            </a:r>
            <a:endParaRPr lang="en-GB" sz="2600" dirty="0"/>
          </a:p>
        </p:txBody>
      </p:sp>
      <p:sp>
        <p:nvSpPr>
          <p:cNvPr id="22" name="Rectangle 21"/>
          <p:cNvSpPr/>
          <p:nvPr/>
        </p:nvSpPr>
        <p:spPr>
          <a:xfrm>
            <a:off x="222208" y="2137678"/>
            <a:ext cx="252000" cy="252000"/>
          </a:xfrm>
          <a:prstGeom prst="rect">
            <a:avLst/>
          </a:prstGeom>
          <a:noFill/>
          <a:ln w="38100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2208" y="2714905"/>
            <a:ext cx="252000" cy="252000"/>
          </a:xfrm>
          <a:prstGeom prst="rect">
            <a:avLst/>
          </a:prstGeom>
          <a:noFill/>
          <a:ln w="38100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2208" y="3291855"/>
            <a:ext cx="252000" cy="252000"/>
          </a:xfrm>
          <a:prstGeom prst="rect">
            <a:avLst/>
          </a:prstGeom>
          <a:noFill/>
          <a:ln w="38100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2208" y="3876175"/>
            <a:ext cx="252000" cy="252000"/>
          </a:xfrm>
          <a:prstGeom prst="rect">
            <a:avLst/>
          </a:prstGeom>
          <a:noFill/>
          <a:ln w="38100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2208" y="4426698"/>
            <a:ext cx="252000" cy="252000"/>
          </a:xfrm>
          <a:prstGeom prst="rect">
            <a:avLst/>
          </a:prstGeom>
          <a:noFill/>
          <a:ln w="38100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22208" y="5011254"/>
            <a:ext cx="252000" cy="252000"/>
          </a:xfrm>
          <a:prstGeom prst="rect">
            <a:avLst/>
          </a:prstGeom>
          <a:noFill/>
          <a:ln w="38100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2208" y="5588481"/>
            <a:ext cx="252000" cy="252000"/>
          </a:xfrm>
          <a:prstGeom prst="rect">
            <a:avLst/>
          </a:prstGeom>
          <a:noFill/>
          <a:ln w="38100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2208" y="6165431"/>
            <a:ext cx="252000" cy="252000"/>
          </a:xfrm>
          <a:prstGeom prst="rect">
            <a:avLst/>
          </a:prstGeom>
          <a:noFill/>
          <a:ln w="38100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22208" y="6749751"/>
            <a:ext cx="252000" cy="252000"/>
          </a:xfrm>
          <a:prstGeom prst="rect">
            <a:avLst/>
          </a:prstGeom>
          <a:noFill/>
          <a:ln w="38100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22208" y="7300274"/>
            <a:ext cx="252000" cy="252000"/>
          </a:xfrm>
          <a:prstGeom prst="rect">
            <a:avLst/>
          </a:prstGeom>
          <a:noFill/>
          <a:ln w="38100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22208" y="7884830"/>
            <a:ext cx="252000" cy="252000"/>
          </a:xfrm>
          <a:prstGeom prst="rect">
            <a:avLst/>
          </a:prstGeom>
          <a:noFill/>
          <a:ln w="38100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22208" y="8462057"/>
            <a:ext cx="252000" cy="252000"/>
          </a:xfrm>
          <a:prstGeom prst="rect">
            <a:avLst/>
          </a:prstGeom>
          <a:noFill/>
          <a:ln w="38100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33968" y="1465359"/>
            <a:ext cx="5641190" cy="49244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Tvorba výstupů, jako jsou (dle oboru):</a:t>
            </a:r>
            <a:r>
              <a:rPr lang="en-GB" sz="2600" dirty="0" smtClean="0"/>
              <a:t> </a:t>
            </a:r>
            <a:endParaRPr lang="en-GB" sz="2600" dirty="0"/>
          </a:p>
        </p:txBody>
      </p:sp>
      <p:sp>
        <p:nvSpPr>
          <p:cNvPr id="36" name="Rectangle 35"/>
          <p:cNvSpPr/>
          <p:nvPr/>
        </p:nvSpPr>
        <p:spPr>
          <a:xfrm>
            <a:off x="6588370" y="2284220"/>
            <a:ext cx="252000" cy="252000"/>
          </a:xfrm>
          <a:prstGeom prst="rect">
            <a:avLst/>
          </a:prstGeom>
          <a:noFill/>
          <a:ln w="38100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8621" y="1970789"/>
            <a:ext cx="452035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Tvrzení, podložené závěry </a:t>
            </a:r>
            <a:endParaRPr lang="en-GB" sz="2600" dirty="0"/>
          </a:p>
        </p:txBody>
      </p:sp>
      <p:sp>
        <p:nvSpPr>
          <p:cNvPr id="4" name="Rectangle 3"/>
          <p:cNvSpPr/>
          <p:nvPr/>
        </p:nvSpPr>
        <p:spPr>
          <a:xfrm>
            <a:off x="538621" y="2611879"/>
            <a:ext cx="306613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E</a:t>
            </a:r>
            <a:r>
              <a:rPr lang="cs-CZ" sz="2600" dirty="0" smtClean="0"/>
              <a:t>seje, úvahy </a:t>
            </a:r>
            <a:endParaRPr lang="en-GB" sz="2600" dirty="0"/>
          </a:p>
        </p:txBody>
      </p:sp>
      <p:sp>
        <p:nvSpPr>
          <p:cNvPr id="5" name="Rectangle 4"/>
          <p:cNvSpPr/>
          <p:nvPr/>
        </p:nvSpPr>
        <p:spPr>
          <a:xfrm>
            <a:off x="538621" y="3154689"/>
            <a:ext cx="394276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Závěrečné z</a:t>
            </a:r>
            <a:r>
              <a:rPr lang="cs-CZ" sz="2600" dirty="0" smtClean="0"/>
              <a:t>právy</a:t>
            </a:r>
            <a:endParaRPr lang="en-GB" sz="2600" dirty="0"/>
          </a:p>
        </p:txBody>
      </p:sp>
      <p:sp>
        <p:nvSpPr>
          <p:cNvPr id="7" name="Rectangle 6"/>
          <p:cNvSpPr/>
          <p:nvPr/>
        </p:nvSpPr>
        <p:spPr>
          <a:xfrm>
            <a:off x="538621" y="3744940"/>
            <a:ext cx="451052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/>
              <a:t>V</a:t>
            </a:r>
            <a:r>
              <a:rPr lang="cs-CZ" sz="2600" dirty="0" smtClean="0"/>
              <a:t>yúčtování</a:t>
            </a:r>
            <a:endParaRPr lang="en-GB" sz="2600" dirty="0"/>
          </a:p>
        </p:txBody>
      </p:sp>
      <p:sp>
        <p:nvSpPr>
          <p:cNvPr id="8" name="Rectangle 7"/>
          <p:cNvSpPr/>
          <p:nvPr/>
        </p:nvSpPr>
        <p:spPr>
          <a:xfrm>
            <a:off x="538621" y="4279672"/>
            <a:ext cx="418276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F</a:t>
            </a:r>
            <a:r>
              <a:rPr lang="cs-CZ" sz="2600" dirty="0" smtClean="0"/>
              <a:t>unkční vzory</a:t>
            </a:r>
            <a:endParaRPr lang="en-GB" sz="2600" dirty="0"/>
          </a:p>
        </p:txBody>
      </p:sp>
      <p:sp>
        <p:nvSpPr>
          <p:cNvPr id="9" name="Rectangle 8"/>
          <p:cNvSpPr/>
          <p:nvPr/>
        </p:nvSpPr>
        <p:spPr>
          <a:xfrm>
            <a:off x="538621" y="4843390"/>
            <a:ext cx="406276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Představení, výstavy</a:t>
            </a:r>
            <a:endParaRPr lang="en-GB" sz="2600" dirty="0"/>
          </a:p>
        </p:txBody>
      </p:sp>
      <p:sp>
        <p:nvSpPr>
          <p:cNvPr id="10" name="Rectangle 9"/>
          <p:cNvSpPr/>
          <p:nvPr/>
        </p:nvSpPr>
        <p:spPr>
          <a:xfrm>
            <a:off x="538621" y="5448061"/>
            <a:ext cx="55198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Výroba artefaktů</a:t>
            </a:r>
            <a:endParaRPr lang="en-GB" sz="2600" dirty="0"/>
          </a:p>
        </p:txBody>
      </p:sp>
      <p:sp>
        <p:nvSpPr>
          <p:cNvPr id="11" name="Rectangle 10"/>
          <p:cNvSpPr/>
          <p:nvPr/>
        </p:nvSpPr>
        <p:spPr>
          <a:xfrm>
            <a:off x="538621" y="6044367"/>
            <a:ext cx="55198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Animace</a:t>
            </a:r>
            <a:endParaRPr lang="en-GB" sz="2600" dirty="0"/>
          </a:p>
        </p:txBody>
      </p:sp>
      <p:sp>
        <p:nvSpPr>
          <p:cNvPr id="12" name="Rectangle 11"/>
          <p:cNvSpPr/>
          <p:nvPr/>
        </p:nvSpPr>
        <p:spPr>
          <a:xfrm>
            <a:off x="538621" y="6610312"/>
            <a:ext cx="55198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Modely</a:t>
            </a:r>
            <a:endParaRPr lang="en-GB" sz="2600" dirty="0"/>
          </a:p>
        </p:txBody>
      </p:sp>
      <p:sp>
        <p:nvSpPr>
          <p:cNvPr id="13" name="Rectangle 12"/>
          <p:cNvSpPr/>
          <p:nvPr/>
        </p:nvSpPr>
        <p:spPr>
          <a:xfrm>
            <a:off x="538621" y="7212962"/>
            <a:ext cx="212583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Videozáznamy</a:t>
            </a:r>
            <a:endParaRPr lang="en-GB" sz="2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71434" y="2173274"/>
            <a:ext cx="552026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Datové soubory s designem výrobku</a:t>
            </a:r>
            <a:endParaRPr lang="en-GB" sz="2600" dirty="0"/>
          </a:p>
        </p:txBody>
      </p:sp>
      <p:sp>
        <p:nvSpPr>
          <p:cNvPr id="16" name="Rectangle 15"/>
          <p:cNvSpPr/>
          <p:nvPr/>
        </p:nvSpPr>
        <p:spPr>
          <a:xfrm>
            <a:off x="6871434" y="3365763"/>
            <a:ext cx="545570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A</a:t>
            </a:r>
            <a:r>
              <a:rPr lang="en-GB" sz="2600" dirty="0" err="1" smtClean="0"/>
              <a:t>nima</a:t>
            </a:r>
            <a:r>
              <a:rPr lang="cs-CZ" sz="2600" dirty="0" err="1" smtClean="0"/>
              <a:t>ce</a:t>
            </a:r>
            <a:endParaRPr lang="en-GB" sz="2600" dirty="0"/>
          </a:p>
        </p:txBody>
      </p:sp>
      <p:sp>
        <p:nvSpPr>
          <p:cNvPr id="17" name="Rectangle 16"/>
          <p:cNvSpPr/>
          <p:nvPr/>
        </p:nvSpPr>
        <p:spPr>
          <a:xfrm>
            <a:off x="6871434" y="3898582"/>
            <a:ext cx="545570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M</a:t>
            </a:r>
            <a:r>
              <a:rPr lang="en-GB" sz="2600" dirty="0" err="1" smtClean="0"/>
              <a:t>odel</a:t>
            </a:r>
            <a:r>
              <a:rPr lang="cs-CZ" sz="2600" dirty="0" smtClean="0"/>
              <a:t>y</a:t>
            </a:r>
            <a:endParaRPr lang="en-GB" sz="2600" dirty="0"/>
          </a:p>
        </p:txBody>
      </p:sp>
      <p:sp>
        <p:nvSpPr>
          <p:cNvPr id="18" name="Rectangle 17"/>
          <p:cNvSpPr/>
          <p:nvPr/>
        </p:nvSpPr>
        <p:spPr>
          <a:xfrm>
            <a:off x="6871434" y="4502367"/>
            <a:ext cx="545570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Prezentace, virtuální prohlídky</a:t>
            </a:r>
            <a:endParaRPr lang="en-GB" sz="2600" dirty="0"/>
          </a:p>
        </p:txBody>
      </p:sp>
      <p:sp>
        <p:nvSpPr>
          <p:cNvPr id="19" name="Rectangle 18"/>
          <p:cNvSpPr/>
          <p:nvPr/>
        </p:nvSpPr>
        <p:spPr>
          <a:xfrm>
            <a:off x="6871434" y="5064483"/>
            <a:ext cx="545570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Fotogalerie</a:t>
            </a:r>
            <a:endParaRPr lang="en-GB" sz="2600" dirty="0"/>
          </a:p>
        </p:txBody>
      </p:sp>
      <p:sp>
        <p:nvSpPr>
          <p:cNvPr id="20" name="Rectangle 19"/>
          <p:cNvSpPr/>
          <p:nvPr/>
        </p:nvSpPr>
        <p:spPr>
          <a:xfrm>
            <a:off x="6871434" y="5615108"/>
            <a:ext cx="545570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Videa a </a:t>
            </a:r>
            <a:r>
              <a:rPr lang="cs-CZ" sz="2600" dirty="0" err="1" smtClean="0"/>
              <a:t>videogalerie</a:t>
            </a:r>
            <a:endParaRPr lang="en-GB" sz="2600" dirty="0"/>
          </a:p>
        </p:txBody>
      </p:sp>
      <p:sp>
        <p:nvSpPr>
          <p:cNvPr id="21" name="Rectangle 20"/>
          <p:cNvSpPr/>
          <p:nvPr/>
        </p:nvSpPr>
        <p:spPr>
          <a:xfrm>
            <a:off x="6871434" y="6203769"/>
            <a:ext cx="545570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Animace</a:t>
            </a:r>
            <a:endParaRPr lang="en-GB" sz="2600" dirty="0"/>
          </a:p>
        </p:txBody>
      </p:sp>
      <p:sp>
        <p:nvSpPr>
          <p:cNvPr id="37" name="Rectangle 36"/>
          <p:cNvSpPr/>
          <p:nvPr/>
        </p:nvSpPr>
        <p:spPr>
          <a:xfrm>
            <a:off x="6871434" y="6761175"/>
            <a:ext cx="545570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Blogy a </a:t>
            </a:r>
            <a:r>
              <a:rPr lang="cs-CZ" sz="2600" dirty="0" err="1" smtClean="0"/>
              <a:t>vlogy</a:t>
            </a:r>
            <a:endParaRPr lang="en-GB" sz="2600" dirty="0"/>
          </a:p>
        </p:txBody>
      </p:sp>
      <p:sp>
        <p:nvSpPr>
          <p:cNvPr id="49" name="Rectangle 48"/>
          <p:cNvSpPr/>
          <p:nvPr/>
        </p:nvSpPr>
        <p:spPr>
          <a:xfrm>
            <a:off x="6871434" y="2751268"/>
            <a:ext cx="309661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Elektronické portfolio</a:t>
            </a:r>
            <a:endParaRPr lang="en-GB" sz="2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588370" y="2903923"/>
            <a:ext cx="252000" cy="252000"/>
          </a:xfrm>
          <a:prstGeom prst="rect">
            <a:avLst/>
          </a:prstGeom>
          <a:noFill/>
          <a:ln w="38100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588370" y="3488243"/>
            <a:ext cx="252000" cy="252000"/>
          </a:xfrm>
          <a:prstGeom prst="rect">
            <a:avLst/>
          </a:prstGeom>
          <a:noFill/>
          <a:ln w="38100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588370" y="4038766"/>
            <a:ext cx="252000" cy="252000"/>
          </a:xfrm>
          <a:prstGeom prst="rect">
            <a:avLst/>
          </a:prstGeom>
          <a:noFill/>
          <a:ln w="38100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588370" y="4623322"/>
            <a:ext cx="252000" cy="252000"/>
          </a:xfrm>
          <a:prstGeom prst="rect">
            <a:avLst/>
          </a:prstGeom>
          <a:noFill/>
          <a:ln w="38100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588370" y="5200549"/>
            <a:ext cx="252000" cy="252000"/>
          </a:xfrm>
          <a:prstGeom prst="rect">
            <a:avLst/>
          </a:prstGeom>
          <a:noFill/>
          <a:ln w="38100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588370" y="5777499"/>
            <a:ext cx="252000" cy="252000"/>
          </a:xfrm>
          <a:prstGeom prst="rect">
            <a:avLst/>
          </a:prstGeom>
          <a:noFill/>
          <a:ln w="38100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588370" y="6361819"/>
            <a:ext cx="252000" cy="252000"/>
          </a:xfrm>
          <a:prstGeom prst="rect">
            <a:avLst/>
          </a:prstGeom>
          <a:noFill/>
          <a:ln w="38100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588370" y="6912342"/>
            <a:ext cx="252000" cy="252000"/>
          </a:xfrm>
          <a:prstGeom prst="rect">
            <a:avLst/>
          </a:prstGeom>
          <a:noFill/>
          <a:ln w="38100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588370" y="7496898"/>
            <a:ext cx="252000" cy="252000"/>
          </a:xfrm>
          <a:prstGeom prst="rect">
            <a:avLst/>
          </a:prstGeom>
          <a:noFill/>
          <a:ln w="38100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588371" y="8016448"/>
            <a:ext cx="252000" cy="252000"/>
          </a:xfrm>
          <a:prstGeom prst="rect">
            <a:avLst/>
          </a:prstGeom>
          <a:noFill/>
          <a:ln w="38100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588371" y="8593675"/>
            <a:ext cx="252000" cy="252000"/>
          </a:xfrm>
          <a:prstGeom prst="rect">
            <a:avLst/>
          </a:prstGeom>
          <a:noFill/>
          <a:ln w="38100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4" name="Rectangle 36"/>
          <p:cNvSpPr/>
          <p:nvPr/>
        </p:nvSpPr>
        <p:spPr>
          <a:xfrm>
            <a:off x="6879452" y="7358747"/>
            <a:ext cx="545570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E-</a:t>
            </a:r>
            <a:r>
              <a:rPr lang="cs-CZ" sz="2600" dirty="0" err="1" smtClean="0"/>
              <a:t>shop</a:t>
            </a:r>
            <a:endParaRPr lang="en-GB" sz="2600" dirty="0"/>
          </a:p>
        </p:txBody>
      </p:sp>
      <p:sp>
        <p:nvSpPr>
          <p:cNvPr id="56" name="Rectangle 36"/>
          <p:cNvSpPr/>
          <p:nvPr/>
        </p:nvSpPr>
        <p:spPr>
          <a:xfrm>
            <a:off x="6889009" y="7858565"/>
            <a:ext cx="545570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Webová stránka</a:t>
            </a:r>
            <a:endParaRPr lang="en-GB" sz="2600" dirty="0"/>
          </a:p>
        </p:txBody>
      </p:sp>
      <p:sp>
        <p:nvSpPr>
          <p:cNvPr id="69" name="Rectangle 67"/>
          <p:cNvSpPr/>
          <p:nvPr/>
        </p:nvSpPr>
        <p:spPr>
          <a:xfrm>
            <a:off x="6608423" y="9119055"/>
            <a:ext cx="252000" cy="252000"/>
          </a:xfrm>
          <a:prstGeom prst="rect">
            <a:avLst/>
          </a:prstGeom>
          <a:noFill/>
          <a:ln w="38100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70" name="Rectangle 36"/>
          <p:cNvSpPr/>
          <p:nvPr/>
        </p:nvSpPr>
        <p:spPr>
          <a:xfrm>
            <a:off x="6909059" y="8432075"/>
            <a:ext cx="545570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Softwarová aplikace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381011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3885" y="130318"/>
            <a:ext cx="1205133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6600" b="1" smtClean="0">
                <a:solidFill>
                  <a:prstClr val="black">
                    <a:lumMod val="95000"/>
                    <a:lumOff val="5000"/>
                  </a:prstClr>
                </a:solidFill>
                <a:ea typeface="Tahoma" panose="020B0604030504040204" pitchFamily="34" charset="0"/>
                <a:cs typeface="Arial" panose="020B0604020202020204" pitchFamily="34" charset="0"/>
              </a:rPr>
              <a:t>Spolupráce</a:t>
            </a:r>
            <a:endParaRPr lang="en-GB" sz="6600" b="1" dirty="0">
              <a:solidFill>
                <a:prstClr val="black">
                  <a:lumMod val="95000"/>
                  <a:lumOff val="5000"/>
                </a:prstClr>
              </a:solidFill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 descr="http://mirrors.creativecommons.org/presskit/buttons/88x31/png/by-nc-s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85" y="8956873"/>
            <a:ext cx="154107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73885" y="1729213"/>
            <a:ext cx="1223742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prstClr val="black">
                    <a:lumMod val="95000"/>
                    <a:lumOff val="5000"/>
                  </a:prstClr>
                </a:solidFill>
                <a:cs typeface="Arial" panose="020B0604020202020204" pitchFamily="34" charset="0"/>
              </a:rPr>
              <a:t>Studující se učí tím, </a:t>
            </a:r>
            <a:r>
              <a:rPr lang="cs-CZ" sz="4000" dirty="0">
                <a:solidFill>
                  <a:prstClr val="black">
                    <a:lumMod val="95000"/>
                    <a:lumOff val="5000"/>
                  </a:prstClr>
                </a:solidFill>
                <a:cs typeface="Arial" panose="020B0604020202020204" pitchFamily="34" charset="0"/>
              </a:rPr>
              <a:t>že ve skupině prodiskutují své návrhy a postupy na řešení zadaného problému a společně </a:t>
            </a:r>
            <a:r>
              <a:rPr lang="cs-CZ" sz="4000" dirty="0">
                <a:solidFill>
                  <a:prstClr val="black">
                    <a:lumMod val="95000"/>
                    <a:lumOff val="5000"/>
                  </a:prstClr>
                </a:solidFill>
                <a:cs typeface="Arial" panose="020B0604020202020204" pitchFamily="34" charset="0"/>
              </a:rPr>
              <a:t>s ostatními vytváří požadovaný výstup. Tento výstup (zpráva, graf, hodnocení…) má být obrazem spolupráce více osob. </a:t>
            </a:r>
            <a:r>
              <a:rPr lang="cs-CZ" sz="4000" dirty="0">
                <a:solidFill>
                  <a:prstClr val="black">
                    <a:lumMod val="95000"/>
                    <a:lumOff val="5000"/>
                  </a:prstClr>
                </a:solidFill>
                <a:cs typeface="Arial" panose="020B0604020202020204" pitchFamily="34" charset="0"/>
              </a:rPr>
              <a:t>Od </a:t>
            </a:r>
            <a:r>
              <a:rPr lang="cs-CZ" sz="4000" dirty="0" smtClean="0">
                <a:solidFill>
                  <a:prstClr val="black">
                    <a:lumMod val="95000"/>
                    <a:lumOff val="5000"/>
                  </a:prstClr>
                </a:solidFill>
                <a:cs typeface="Arial" panose="020B0604020202020204" pitchFamily="34" charset="0"/>
              </a:rPr>
              <a:t>samotné diskuse </a:t>
            </a:r>
            <a:r>
              <a:rPr lang="cs-CZ" sz="4000" dirty="0">
                <a:solidFill>
                  <a:prstClr val="black">
                    <a:lumMod val="95000"/>
                    <a:lumOff val="5000"/>
                  </a:prstClr>
                </a:solidFill>
                <a:cs typeface="Arial" panose="020B0604020202020204" pitchFamily="34" charset="0"/>
              </a:rPr>
              <a:t>se liší tím, že </a:t>
            </a:r>
            <a:r>
              <a:rPr lang="cs-CZ" sz="4000" dirty="0">
                <a:solidFill>
                  <a:prstClr val="black">
                    <a:lumMod val="95000"/>
                    <a:lumOff val="5000"/>
                  </a:prstClr>
                </a:solidFill>
                <a:cs typeface="Arial" panose="020B0604020202020204" pitchFamily="34" charset="0"/>
              </a:rPr>
              <a:t>ke splnění zadání je nutné nakonec dojít </a:t>
            </a:r>
            <a:r>
              <a:rPr lang="cs-CZ" sz="4000" dirty="0">
                <a:solidFill>
                  <a:prstClr val="black">
                    <a:lumMod val="95000"/>
                    <a:lumOff val="5000"/>
                  </a:prstClr>
                </a:solidFill>
                <a:cs typeface="Arial" panose="020B0604020202020204" pitchFamily="34" charset="0"/>
              </a:rPr>
              <a:t>ke shodě mezi účastníky tak, aby vznikl smysluplný a obhajitelný společný výstup. </a:t>
            </a:r>
            <a:r>
              <a:rPr lang="cs-CZ" sz="4000" dirty="0" smtClean="0">
                <a:solidFill>
                  <a:prstClr val="black">
                    <a:lumMod val="95000"/>
                    <a:lumOff val="5000"/>
                  </a:prstClr>
                </a:solidFill>
                <a:cs typeface="Arial" panose="020B0604020202020204" pitchFamily="34" charset="0"/>
              </a:rPr>
              <a:t>Spolupráce tak staví na předchozím získávání znalostí  a na prozkoumávání a zahrnuje diskusi, procvičování i tvorbu.</a:t>
            </a:r>
            <a:endParaRPr lang="en-GB" sz="4000" dirty="0">
              <a:solidFill>
                <a:prstClr val="black">
                  <a:lumMod val="95000"/>
                  <a:lumOff val="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C6ED39-2E31-4A1E-A373-8ADEEB0243DF}"/>
              </a:ext>
            </a:extLst>
          </p:cNvPr>
          <p:cNvSpPr/>
          <p:nvPr/>
        </p:nvSpPr>
        <p:spPr>
          <a:xfrm>
            <a:off x="1954111" y="8875870"/>
            <a:ext cx="10708341" cy="655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ABC Learning Design method by Clive Young and Nataša Perović, UCL.(2015). Learning types, Laurillard, D. </a:t>
            </a:r>
            <a:r>
              <a:rPr lang="en-GB" sz="14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2012</a:t>
            </a:r>
            <a:r>
              <a:rPr lang="en-GB" sz="14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Resources available from </a:t>
            </a:r>
            <a:r>
              <a:rPr lang="en-GB" sz="1400" dirty="0">
                <a:ea typeface="Calibri" panose="020F0502020204030204" pitchFamily="34" charset="0"/>
                <a:cs typeface="Times New Roman" panose="02020603050405020304" pitchFamily="18" charset="0"/>
              </a:rPr>
              <a:t>https://abc-ld.org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273258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1F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105368" y="868318"/>
            <a:ext cx="6235910" cy="859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Reading books, papers;</a:t>
            </a:r>
            <a:endParaRPr lang="en-GB" sz="2800" dirty="0"/>
          </a:p>
        </p:txBody>
      </p:sp>
      <p:sp>
        <p:nvSpPr>
          <p:cNvPr id="31" name="Rectangle 30"/>
          <p:cNvSpPr>
            <a:spLocks noChangeAspect="1"/>
          </p:cNvSpPr>
          <p:nvPr/>
        </p:nvSpPr>
        <p:spPr>
          <a:xfrm>
            <a:off x="6474191" y="878014"/>
            <a:ext cx="6235910" cy="859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42913" y="16018"/>
            <a:ext cx="1205133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Získávání znalostí</a:t>
            </a:r>
            <a:endParaRPr lang="en-GB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32669" y="938418"/>
            <a:ext cx="6235910" cy="523220"/>
          </a:xfrm>
          <a:prstGeom prst="rect">
            <a:avLst/>
          </a:prstGeom>
          <a:solidFill>
            <a:srgbClr val="A1F5ED"/>
          </a:solidFill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  <a:r>
              <a:rPr lang="cs-CZ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Konvenční postupy</a:t>
            </a:r>
            <a:endParaRPr lang="en-GB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425553" y="938418"/>
            <a:ext cx="6235910" cy="523220"/>
          </a:xfrm>
          <a:prstGeom prst="rect">
            <a:avLst/>
          </a:prstGeom>
          <a:solidFill>
            <a:srgbClr val="A1F5ED"/>
          </a:solidFill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Využití digitálních médií</a:t>
            </a:r>
            <a:endParaRPr lang="en-GB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676" y="2239324"/>
            <a:ext cx="541678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dirty="0" smtClean="0"/>
              <a:t>Poslech a sledování prezenční přednášky</a:t>
            </a:r>
            <a:endParaRPr lang="en-GB" sz="2600" dirty="0"/>
          </a:p>
        </p:txBody>
      </p:sp>
      <p:sp>
        <p:nvSpPr>
          <p:cNvPr id="4" name="Rectangle 3"/>
          <p:cNvSpPr/>
          <p:nvPr/>
        </p:nvSpPr>
        <p:spPr>
          <a:xfrm>
            <a:off x="539676" y="1566480"/>
            <a:ext cx="273305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Čtení knih a článků</a:t>
            </a:r>
            <a:endParaRPr lang="en-GB" sz="2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676" y="3367338"/>
            <a:ext cx="5426721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Sledování činností prováděných demonstrátory, účast na lekci význačného odborníka (m</a:t>
            </a:r>
            <a:r>
              <a:rPr lang="en-GB" sz="2600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aster class</a:t>
            </a:r>
            <a:r>
              <a:rPr lang="cs-CZ" sz="2600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endParaRPr lang="en-GB" sz="2600" dirty="0"/>
          </a:p>
        </p:txBody>
      </p:sp>
      <p:sp>
        <p:nvSpPr>
          <p:cNvPr id="6" name="Rectangle 5"/>
          <p:cNvSpPr/>
          <p:nvPr/>
        </p:nvSpPr>
        <p:spPr>
          <a:xfrm>
            <a:off x="6917587" y="1566480"/>
            <a:ext cx="569398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Čtení multimediálních zdrojů, webových stránek</a:t>
            </a:r>
            <a:endParaRPr lang="en-GB" sz="2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17587" y="2657142"/>
            <a:ext cx="508964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Poslech </a:t>
            </a:r>
            <a:r>
              <a:rPr lang="cs-CZ" sz="26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podcastů</a:t>
            </a:r>
            <a:r>
              <a:rPr lang="cs-CZ" sz="2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6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webcastů</a:t>
            </a:r>
            <a:endParaRPr lang="en-GB" sz="2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7587" y="3367338"/>
            <a:ext cx="478551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Sledování videí a animací</a:t>
            </a:r>
            <a:endParaRPr lang="en-GB" sz="2600" dirty="0"/>
          </a:p>
        </p:txBody>
      </p:sp>
      <p:sp>
        <p:nvSpPr>
          <p:cNvPr id="42" name="Rectangle 41"/>
          <p:cNvSpPr>
            <a:spLocks noChangeAspect="1"/>
          </p:cNvSpPr>
          <p:nvPr/>
        </p:nvSpPr>
        <p:spPr>
          <a:xfrm>
            <a:off x="6587550" y="1722994"/>
            <a:ext cx="253370" cy="253440"/>
          </a:xfrm>
          <a:prstGeom prst="rect">
            <a:avLst/>
          </a:prstGeom>
          <a:noFill/>
          <a:ln w="38100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4" name="Rectangle 43"/>
          <p:cNvSpPr>
            <a:spLocks noChangeAspect="1"/>
          </p:cNvSpPr>
          <p:nvPr/>
        </p:nvSpPr>
        <p:spPr>
          <a:xfrm>
            <a:off x="6587550" y="2765135"/>
            <a:ext cx="252000" cy="252000"/>
          </a:xfrm>
          <a:prstGeom prst="rect">
            <a:avLst/>
          </a:prstGeom>
          <a:noFill/>
          <a:ln w="38100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6" name="Rectangle 55"/>
          <p:cNvSpPr>
            <a:spLocks noChangeAspect="1"/>
          </p:cNvSpPr>
          <p:nvPr/>
        </p:nvSpPr>
        <p:spPr>
          <a:xfrm>
            <a:off x="6587550" y="3534356"/>
            <a:ext cx="252000" cy="252000"/>
          </a:xfrm>
          <a:prstGeom prst="rect">
            <a:avLst/>
          </a:prstGeom>
          <a:noFill/>
          <a:ln w="38100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74" name="Rectangle 73"/>
          <p:cNvSpPr>
            <a:spLocks noChangeAspect="1"/>
          </p:cNvSpPr>
          <p:nvPr/>
        </p:nvSpPr>
        <p:spPr>
          <a:xfrm>
            <a:off x="214458" y="1722994"/>
            <a:ext cx="252000" cy="252000"/>
          </a:xfrm>
          <a:prstGeom prst="rect">
            <a:avLst/>
          </a:prstGeom>
          <a:noFill/>
          <a:ln w="38100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75" name="Rectangle 74"/>
          <p:cNvSpPr>
            <a:spLocks noChangeAspect="1"/>
          </p:cNvSpPr>
          <p:nvPr/>
        </p:nvSpPr>
        <p:spPr>
          <a:xfrm>
            <a:off x="214458" y="2377203"/>
            <a:ext cx="252000" cy="252000"/>
          </a:xfrm>
          <a:prstGeom prst="rect">
            <a:avLst/>
          </a:prstGeom>
          <a:noFill/>
          <a:ln w="38100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76" name="Rectangle 75"/>
          <p:cNvSpPr>
            <a:spLocks noChangeAspect="1"/>
          </p:cNvSpPr>
          <p:nvPr/>
        </p:nvSpPr>
        <p:spPr>
          <a:xfrm>
            <a:off x="214458" y="3534356"/>
            <a:ext cx="252000" cy="252000"/>
          </a:xfrm>
          <a:prstGeom prst="rect">
            <a:avLst/>
          </a:prstGeom>
          <a:noFill/>
          <a:ln w="38100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77" name="Rectangle 76"/>
          <p:cNvSpPr>
            <a:spLocks noChangeAspect="1"/>
          </p:cNvSpPr>
          <p:nvPr/>
        </p:nvSpPr>
        <p:spPr>
          <a:xfrm>
            <a:off x="214458" y="4588682"/>
            <a:ext cx="252000" cy="252000"/>
          </a:xfrm>
          <a:prstGeom prst="rect">
            <a:avLst/>
          </a:prstGeom>
          <a:noFill/>
          <a:ln w="38100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78" name="Rectangle 77"/>
          <p:cNvSpPr>
            <a:spLocks noChangeAspect="1"/>
          </p:cNvSpPr>
          <p:nvPr/>
        </p:nvSpPr>
        <p:spPr>
          <a:xfrm>
            <a:off x="214458" y="5568477"/>
            <a:ext cx="252000" cy="252000"/>
          </a:xfrm>
          <a:prstGeom prst="rect">
            <a:avLst/>
          </a:prstGeom>
          <a:noFill/>
          <a:ln w="38100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79" name="Rectangle 78"/>
          <p:cNvSpPr>
            <a:spLocks noChangeAspect="1"/>
          </p:cNvSpPr>
          <p:nvPr/>
        </p:nvSpPr>
        <p:spPr>
          <a:xfrm>
            <a:off x="214458" y="6524736"/>
            <a:ext cx="252000" cy="252000"/>
          </a:xfrm>
          <a:prstGeom prst="rect">
            <a:avLst/>
          </a:prstGeom>
          <a:noFill/>
          <a:ln w="38100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81" name="Rectangle 80"/>
          <p:cNvSpPr>
            <a:spLocks noChangeAspect="1"/>
          </p:cNvSpPr>
          <p:nvPr/>
        </p:nvSpPr>
        <p:spPr>
          <a:xfrm>
            <a:off x="6594476" y="5568477"/>
            <a:ext cx="252000" cy="252000"/>
          </a:xfrm>
          <a:prstGeom prst="rect">
            <a:avLst/>
          </a:prstGeom>
          <a:noFill/>
          <a:ln w="38100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82" name="Rectangle 81"/>
          <p:cNvSpPr>
            <a:spLocks noChangeAspect="1"/>
          </p:cNvSpPr>
          <p:nvPr/>
        </p:nvSpPr>
        <p:spPr>
          <a:xfrm>
            <a:off x="6594476" y="6524736"/>
            <a:ext cx="252000" cy="252000"/>
          </a:xfrm>
          <a:prstGeom prst="rect">
            <a:avLst/>
          </a:prstGeom>
          <a:noFill/>
          <a:ln w="38100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83" name="Rectangle 82"/>
          <p:cNvSpPr>
            <a:spLocks noChangeAspect="1"/>
          </p:cNvSpPr>
          <p:nvPr/>
        </p:nvSpPr>
        <p:spPr>
          <a:xfrm>
            <a:off x="6594476" y="4588682"/>
            <a:ext cx="252000" cy="252000"/>
          </a:xfrm>
          <a:prstGeom prst="rect">
            <a:avLst/>
          </a:prstGeom>
          <a:noFill/>
          <a:ln w="38100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7340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105368" y="868318"/>
            <a:ext cx="6235910" cy="859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Reading books, papers;</a:t>
            </a:r>
            <a:endParaRPr lang="en-GB" sz="2800" dirty="0"/>
          </a:p>
        </p:txBody>
      </p:sp>
      <p:sp>
        <p:nvSpPr>
          <p:cNvPr id="31" name="Rectangle 30"/>
          <p:cNvSpPr/>
          <p:nvPr/>
        </p:nvSpPr>
        <p:spPr>
          <a:xfrm>
            <a:off x="6474191" y="878014"/>
            <a:ext cx="6235910" cy="859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342913" y="35068"/>
            <a:ext cx="1205133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Spolupráce</a:t>
            </a:r>
            <a:endParaRPr lang="en-GB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32669" y="938418"/>
            <a:ext cx="6235910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  <a:r>
              <a:rPr lang="cs-CZ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Konvenční postupy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425553" y="938418"/>
            <a:ext cx="6235910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  <a:r>
              <a:rPr lang="cs-CZ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Využití digitálních médií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6168" y="1589087"/>
            <a:ext cx="376795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Zadání úkolu malé skupině</a:t>
            </a:r>
            <a:endParaRPr lang="en-GB" sz="2600" dirty="0"/>
          </a:p>
        </p:txBody>
      </p:sp>
      <p:sp>
        <p:nvSpPr>
          <p:cNvPr id="6" name="Rectangle 5"/>
          <p:cNvSpPr/>
          <p:nvPr/>
        </p:nvSpPr>
        <p:spPr>
          <a:xfrm>
            <a:off x="6889770" y="1527628"/>
            <a:ext cx="575858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/>
              <a:t>Práce v malé skupině na online fóru, v chatovací místnosti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06168" y="2339681"/>
            <a:ext cx="423474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Diskuse nad výstupy ostatních</a:t>
            </a:r>
            <a:endParaRPr lang="en-GB" sz="2600" dirty="0"/>
          </a:p>
        </p:txBody>
      </p:sp>
      <p:sp>
        <p:nvSpPr>
          <p:cNvPr id="53" name="Rectangle 52"/>
          <p:cNvSpPr/>
          <p:nvPr/>
        </p:nvSpPr>
        <p:spPr>
          <a:xfrm>
            <a:off x="506168" y="3082467"/>
            <a:ext cx="387586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Tvorba společného výstupu</a:t>
            </a:r>
            <a:endParaRPr lang="en-GB" sz="2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ctangle 53"/>
          <p:cNvSpPr>
            <a:spLocks noChangeAspect="1"/>
          </p:cNvSpPr>
          <p:nvPr/>
        </p:nvSpPr>
        <p:spPr>
          <a:xfrm>
            <a:off x="194072" y="1747721"/>
            <a:ext cx="252000" cy="252000"/>
          </a:xfrm>
          <a:prstGeom prst="rect">
            <a:avLst/>
          </a:prstGeom>
          <a:noFill/>
          <a:ln w="38100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5" name="Rectangle 54"/>
          <p:cNvSpPr>
            <a:spLocks noChangeAspect="1"/>
          </p:cNvSpPr>
          <p:nvPr/>
        </p:nvSpPr>
        <p:spPr>
          <a:xfrm>
            <a:off x="194072" y="2470190"/>
            <a:ext cx="252000" cy="252000"/>
          </a:xfrm>
          <a:prstGeom prst="rect">
            <a:avLst/>
          </a:prstGeom>
          <a:noFill/>
          <a:ln w="38100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6" name="Rectangle 55"/>
          <p:cNvSpPr>
            <a:spLocks noChangeAspect="1"/>
          </p:cNvSpPr>
          <p:nvPr/>
        </p:nvSpPr>
        <p:spPr>
          <a:xfrm>
            <a:off x="194072" y="3236040"/>
            <a:ext cx="252000" cy="252000"/>
          </a:xfrm>
          <a:prstGeom prst="rect">
            <a:avLst/>
          </a:prstGeom>
          <a:noFill/>
          <a:ln w="38100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8" name="Rectangle 57"/>
          <p:cNvSpPr>
            <a:spLocks noChangeAspect="1"/>
          </p:cNvSpPr>
          <p:nvPr/>
        </p:nvSpPr>
        <p:spPr>
          <a:xfrm>
            <a:off x="194072" y="4083995"/>
            <a:ext cx="252000" cy="252000"/>
          </a:xfrm>
          <a:prstGeom prst="rect">
            <a:avLst/>
          </a:prstGeom>
          <a:noFill/>
          <a:ln w="38100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9" name="Rectangle 58"/>
          <p:cNvSpPr>
            <a:spLocks noChangeAspect="1"/>
          </p:cNvSpPr>
          <p:nvPr/>
        </p:nvSpPr>
        <p:spPr>
          <a:xfrm>
            <a:off x="194072" y="4863120"/>
            <a:ext cx="252000" cy="252000"/>
          </a:xfrm>
          <a:prstGeom prst="rect">
            <a:avLst/>
          </a:prstGeom>
          <a:noFill/>
          <a:ln w="38100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8" name="Rectangle 67"/>
          <p:cNvSpPr>
            <a:spLocks noChangeAspect="1"/>
          </p:cNvSpPr>
          <p:nvPr/>
        </p:nvSpPr>
        <p:spPr>
          <a:xfrm>
            <a:off x="6560247" y="1747721"/>
            <a:ext cx="252000" cy="252000"/>
          </a:xfrm>
          <a:prstGeom prst="rect">
            <a:avLst/>
          </a:prstGeom>
          <a:noFill/>
          <a:ln w="38100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70" name="Rectangle 69"/>
          <p:cNvSpPr>
            <a:spLocks noChangeAspect="1"/>
          </p:cNvSpPr>
          <p:nvPr/>
        </p:nvSpPr>
        <p:spPr>
          <a:xfrm>
            <a:off x="6560247" y="3236040"/>
            <a:ext cx="252000" cy="252000"/>
          </a:xfrm>
          <a:prstGeom prst="rect">
            <a:avLst/>
          </a:prstGeom>
          <a:noFill/>
          <a:ln w="38100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71" name="Rectangle 70"/>
          <p:cNvSpPr>
            <a:spLocks noChangeAspect="1"/>
          </p:cNvSpPr>
          <p:nvPr/>
        </p:nvSpPr>
        <p:spPr>
          <a:xfrm>
            <a:off x="6560247" y="4077076"/>
            <a:ext cx="252000" cy="252000"/>
          </a:xfrm>
          <a:prstGeom prst="rect">
            <a:avLst/>
          </a:prstGeom>
          <a:noFill/>
          <a:ln w="38100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72" name="Rectangle 71"/>
          <p:cNvSpPr>
            <a:spLocks noChangeAspect="1"/>
          </p:cNvSpPr>
          <p:nvPr/>
        </p:nvSpPr>
        <p:spPr>
          <a:xfrm>
            <a:off x="6560247" y="4854158"/>
            <a:ext cx="252000" cy="252000"/>
          </a:xfrm>
          <a:prstGeom prst="rect">
            <a:avLst/>
          </a:prstGeom>
          <a:noFill/>
          <a:ln w="38100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73" name="Rectangle 72"/>
          <p:cNvSpPr>
            <a:spLocks noChangeAspect="1"/>
          </p:cNvSpPr>
          <p:nvPr/>
        </p:nvSpPr>
        <p:spPr>
          <a:xfrm>
            <a:off x="6560247" y="5646531"/>
            <a:ext cx="252000" cy="252000"/>
          </a:xfrm>
          <a:prstGeom prst="rect">
            <a:avLst/>
          </a:prstGeom>
          <a:noFill/>
          <a:ln w="38100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89770" y="3099440"/>
            <a:ext cx="550447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/>
              <a:t>Tvorba výstupu sdíleného na síťovém disku, ve výukové platformě</a:t>
            </a:r>
            <a:endParaRPr lang="en-GB" sz="2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/>
          <p:cNvSpPr>
            <a:spLocks noChangeAspect="1"/>
          </p:cNvSpPr>
          <p:nvPr/>
        </p:nvSpPr>
        <p:spPr>
          <a:xfrm>
            <a:off x="221780" y="5638977"/>
            <a:ext cx="252000" cy="252000"/>
          </a:xfrm>
          <a:prstGeom prst="rect">
            <a:avLst/>
          </a:prstGeom>
          <a:noFill/>
          <a:ln w="38100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3" name="Rectangle 69"/>
          <p:cNvSpPr>
            <a:spLocks noChangeAspect="1"/>
          </p:cNvSpPr>
          <p:nvPr/>
        </p:nvSpPr>
        <p:spPr>
          <a:xfrm>
            <a:off x="6556231" y="2558265"/>
            <a:ext cx="252000" cy="252000"/>
          </a:xfrm>
          <a:prstGeom prst="rect">
            <a:avLst/>
          </a:prstGeom>
          <a:noFill/>
          <a:ln w="38100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4" name="TextBox 2"/>
          <p:cNvSpPr txBox="1"/>
          <p:nvPr/>
        </p:nvSpPr>
        <p:spPr>
          <a:xfrm>
            <a:off x="6885754" y="2419233"/>
            <a:ext cx="382713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dirty="0" smtClean="0"/>
              <a:t>Chat nad výstupy ostatních</a:t>
            </a:r>
            <a:endParaRPr lang="en-GB" sz="2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962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AAE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3885" y="130318"/>
            <a:ext cx="1205133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6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Dis</a:t>
            </a:r>
            <a:r>
              <a:rPr lang="cs-CZ" sz="66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kuse</a:t>
            </a:r>
            <a:endParaRPr lang="en-GB" sz="6600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pic>
        <p:nvPicPr>
          <p:cNvPr id="9" name="Picture 8" descr="http://mirrors.creativecommons.org/presskit/buttons/88x31/png/by-nc-s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85" y="8956873"/>
            <a:ext cx="154107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73885" y="3532904"/>
            <a:ext cx="1223742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prstClr val="black">
                    <a:lumMod val="95000"/>
                    <a:lumOff val="5000"/>
                  </a:prstClr>
                </a:solidFill>
              </a:rPr>
              <a:t>S</a:t>
            </a:r>
            <a:r>
              <a:rPr lang="cs-CZ" sz="40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tudující </a:t>
            </a:r>
            <a:r>
              <a:rPr lang="cs-CZ" sz="4000" dirty="0">
                <a:solidFill>
                  <a:prstClr val="black">
                    <a:lumMod val="95000"/>
                    <a:lumOff val="5000"/>
                  </a:prstClr>
                </a:solidFill>
              </a:rPr>
              <a:t>se učí vyjadřovat své </a:t>
            </a:r>
            <a:r>
              <a:rPr lang="cs-CZ" sz="40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myšlenky, formulovat dotazy, </a:t>
            </a:r>
            <a:r>
              <a:rPr lang="cs-CZ" sz="4000" dirty="0">
                <a:solidFill>
                  <a:prstClr val="black">
                    <a:lumMod val="95000"/>
                    <a:lumOff val="5000"/>
                  </a:prstClr>
                </a:solidFill>
              </a:rPr>
              <a:t>chápat myšlenky </a:t>
            </a:r>
            <a:r>
              <a:rPr lang="cs-CZ" sz="40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vyučujícího i svých vrstevníků. Učí se odpovídat </a:t>
            </a:r>
            <a:r>
              <a:rPr lang="cs-CZ" sz="4000" dirty="0">
                <a:solidFill>
                  <a:prstClr val="black">
                    <a:lumMod val="95000"/>
                    <a:lumOff val="5000"/>
                  </a:prstClr>
                </a:solidFill>
              </a:rPr>
              <a:t>na ně, oponovat jim či naopak hledat průniky a shodu mezi nimi</a:t>
            </a:r>
            <a:r>
              <a:rPr lang="cs-CZ" sz="40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.</a:t>
            </a:r>
            <a:r>
              <a:rPr lang="en-GB" sz="40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 </a:t>
            </a:r>
            <a:endParaRPr lang="en-GB" sz="4000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8632D5-A697-4BFF-A70F-683BEEC2A196}"/>
              </a:ext>
            </a:extLst>
          </p:cNvPr>
          <p:cNvSpPr/>
          <p:nvPr/>
        </p:nvSpPr>
        <p:spPr>
          <a:xfrm>
            <a:off x="1954111" y="8875870"/>
            <a:ext cx="10708341" cy="655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ABC Learning Design method by Clive Young and Nataša Perović, UCL.(2015). Learning types, Laurillard, D. </a:t>
            </a:r>
            <a:r>
              <a:rPr lang="en-GB" sz="14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2012</a:t>
            </a:r>
            <a:r>
              <a:rPr lang="en-GB" sz="14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Resources available from </a:t>
            </a:r>
            <a:r>
              <a:rPr lang="en-GB" sz="1400" dirty="0">
                <a:ea typeface="Calibri" panose="020F0502020204030204" pitchFamily="34" charset="0"/>
                <a:cs typeface="Times New Roman" panose="02020603050405020304" pitchFamily="18" charset="0"/>
              </a:rPr>
              <a:t>https://abc-ld.org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968627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80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3885" y="130318"/>
            <a:ext cx="1205133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66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Prozkoumávání</a:t>
            </a:r>
            <a:endParaRPr lang="en-GB" sz="6600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pic>
        <p:nvPicPr>
          <p:cNvPr id="9" name="Picture 8" descr="http://mirrors.creativecommons.org/presskit/buttons/88x31/png/by-nc-s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85" y="8956873"/>
            <a:ext cx="154107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73885" y="3652172"/>
            <a:ext cx="1223742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prstClr val="black">
                    <a:lumMod val="95000"/>
                    <a:lumOff val="5000"/>
                  </a:prstClr>
                </a:solidFill>
              </a:rPr>
              <a:t>S</a:t>
            </a:r>
            <a:r>
              <a:rPr lang="cs-CZ" sz="40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tudující </a:t>
            </a:r>
            <a:r>
              <a:rPr lang="cs-CZ" sz="4000" dirty="0">
                <a:solidFill>
                  <a:prstClr val="black">
                    <a:lumMod val="95000"/>
                    <a:lumOff val="5000"/>
                  </a:prstClr>
                </a:solidFill>
              </a:rPr>
              <a:t>hledá, nachází a kriticky porovnává texty, dokumenty, data a další zdroje, přičemž v nich nachází koncepty a myšlenky, které si má osvojit. Jde o aktivnější proces </a:t>
            </a:r>
            <a:r>
              <a:rPr lang="cs-CZ" sz="40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učení nežli je získávání a vstřebávání znalostí vytvořené někým jiným.</a:t>
            </a:r>
            <a:endParaRPr lang="cs-CZ" sz="4000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FFAFBB-6B96-43C8-90F1-4DB43B6D8C69}"/>
              </a:ext>
            </a:extLst>
          </p:cNvPr>
          <p:cNvSpPr/>
          <p:nvPr/>
        </p:nvSpPr>
        <p:spPr>
          <a:xfrm>
            <a:off x="1954111" y="8875870"/>
            <a:ext cx="10708341" cy="655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ABC Learning Design method by Clive Young and Nataša Perović, UCL.(2015). Learning types, Laurillard, D. </a:t>
            </a:r>
            <a:r>
              <a:rPr lang="en-GB" sz="14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2012</a:t>
            </a:r>
            <a:r>
              <a:rPr lang="en-GB" sz="14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Resources available from </a:t>
            </a:r>
            <a:r>
              <a:rPr lang="en-GB" sz="1400" dirty="0">
                <a:ea typeface="Calibri" panose="020F0502020204030204" pitchFamily="34" charset="0"/>
                <a:cs typeface="Times New Roman" panose="02020603050405020304" pitchFamily="18" charset="0"/>
              </a:rPr>
              <a:t>https://abc-ld.org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040325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AAE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105368" y="868318"/>
            <a:ext cx="6235910" cy="859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/>
              <a:t>Reading books, papers;</a:t>
            </a:r>
            <a:endParaRPr lang="en-GB" sz="2800"/>
          </a:p>
        </p:txBody>
      </p:sp>
      <p:sp>
        <p:nvSpPr>
          <p:cNvPr id="31" name="Rectangle 30"/>
          <p:cNvSpPr/>
          <p:nvPr/>
        </p:nvSpPr>
        <p:spPr>
          <a:xfrm>
            <a:off x="6474191" y="878014"/>
            <a:ext cx="6235910" cy="859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42913" y="16018"/>
            <a:ext cx="1205133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</a:t>
            </a:r>
            <a:r>
              <a:rPr lang="cs-CZ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kuse</a:t>
            </a:r>
            <a:endParaRPr lang="en-GB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32669" y="938418"/>
            <a:ext cx="6235910" cy="523220"/>
          </a:xfrm>
          <a:prstGeom prst="rect">
            <a:avLst/>
          </a:prstGeom>
          <a:solidFill>
            <a:srgbClr val="7AAEEA"/>
          </a:solidFill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Konvenční postupy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425553" y="938418"/>
            <a:ext cx="6235910" cy="523220"/>
          </a:xfrm>
          <a:prstGeom prst="rect">
            <a:avLst/>
          </a:prstGeom>
          <a:solidFill>
            <a:srgbClr val="7AAEEA"/>
          </a:solidFill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Využití digitálních médií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73833" y="1589974"/>
            <a:ext cx="565075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O</a:t>
            </a:r>
            <a:r>
              <a:rPr lang="en-GB" sz="2600" dirty="0" err="1" smtClean="0"/>
              <a:t>nline</a:t>
            </a:r>
            <a:r>
              <a:rPr lang="en-GB" sz="2600" dirty="0" smtClean="0"/>
              <a:t> </a:t>
            </a:r>
            <a:r>
              <a:rPr lang="en-GB" sz="2600" dirty="0" err="1" smtClean="0"/>
              <a:t>tutori</a:t>
            </a:r>
            <a:r>
              <a:rPr lang="cs-CZ" sz="2600" dirty="0" err="1" smtClean="0"/>
              <a:t>ály</a:t>
            </a:r>
            <a:endParaRPr lang="en-GB" sz="2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>
            <a:spLocks noChangeAspect="1"/>
          </p:cNvSpPr>
          <p:nvPr/>
        </p:nvSpPr>
        <p:spPr>
          <a:xfrm>
            <a:off x="192577" y="1726191"/>
            <a:ext cx="252000" cy="252000"/>
          </a:xfrm>
          <a:prstGeom prst="rect">
            <a:avLst/>
          </a:prstGeom>
          <a:noFill/>
          <a:ln w="38100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3" name="Rectangle 22"/>
          <p:cNvSpPr>
            <a:spLocks noChangeAspect="1"/>
          </p:cNvSpPr>
          <p:nvPr/>
        </p:nvSpPr>
        <p:spPr>
          <a:xfrm>
            <a:off x="192577" y="3947023"/>
            <a:ext cx="252000" cy="252000"/>
          </a:xfrm>
          <a:prstGeom prst="rect">
            <a:avLst/>
          </a:prstGeom>
          <a:noFill/>
          <a:ln w="38100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13579" y="1567558"/>
            <a:ext cx="4876143" cy="492443"/>
          </a:xfrm>
          <a:prstGeom prst="rect">
            <a:avLst/>
          </a:prstGeom>
          <a:ln w="38100">
            <a:noFill/>
          </a:ln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Návody „krok za krokem“, tutoriály</a:t>
            </a:r>
            <a:endParaRPr lang="en-GB" sz="2600" dirty="0"/>
          </a:p>
        </p:txBody>
      </p:sp>
      <p:sp>
        <p:nvSpPr>
          <p:cNvPr id="25" name="Rectangle 24"/>
          <p:cNvSpPr>
            <a:spLocks noChangeAspect="1"/>
          </p:cNvSpPr>
          <p:nvPr/>
        </p:nvSpPr>
        <p:spPr>
          <a:xfrm>
            <a:off x="192577" y="3200132"/>
            <a:ext cx="252000" cy="252000"/>
          </a:xfrm>
          <a:prstGeom prst="rect">
            <a:avLst/>
          </a:prstGeom>
          <a:noFill/>
          <a:ln w="38100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6" name="Rectangle 25"/>
          <p:cNvSpPr>
            <a:spLocks noChangeAspect="1"/>
          </p:cNvSpPr>
          <p:nvPr/>
        </p:nvSpPr>
        <p:spPr>
          <a:xfrm>
            <a:off x="192577" y="2474023"/>
            <a:ext cx="252000" cy="252000"/>
          </a:xfrm>
          <a:prstGeom prst="rect">
            <a:avLst/>
          </a:prstGeom>
          <a:noFill/>
          <a:ln w="38100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873833" y="2362247"/>
            <a:ext cx="565075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Online semináře</a:t>
            </a:r>
            <a:endParaRPr lang="en-GB" sz="2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873833" y="3066798"/>
            <a:ext cx="565075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Diskuse v e-mailové konferenci</a:t>
            </a:r>
            <a:endParaRPr lang="en-GB" sz="2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873833" y="3846726"/>
            <a:ext cx="565075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Diskusní fóra na online platformách</a:t>
            </a:r>
            <a:endParaRPr lang="en-GB" sz="2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873833" y="4605872"/>
            <a:ext cx="565075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Online konference</a:t>
            </a:r>
            <a:endParaRPr lang="en-GB" sz="2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887901" y="5344231"/>
            <a:ext cx="565075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err="1" smtClean="0"/>
              <a:t>Webináře</a:t>
            </a:r>
            <a:r>
              <a:rPr lang="cs-CZ" sz="2600" dirty="0" smtClean="0"/>
              <a:t> </a:t>
            </a:r>
            <a:r>
              <a:rPr lang="cs-CZ" sz="2600" dirty="0"/>
              <a:t>v reálném čase či bez </a:t>
            </a:r>
            <a:r>
              <a:rPr lang="cs-CZ" sz="2600" dirty="0" smtClean="0"/>
              <a:t>synchronizace</a:t>
            </a:r>
            <a:endParaRPr lang="en-GB" sz="2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2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3579" y="2327683"/>
            <a:ext cx="4904616" cy="492443"/>
          </a:xfrm>
          <a:prstGeom prst="rect">
            <a:avLst/>
          </a:prstGeom>
          <a:ln w="38100">
            <a:noFill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Semináře</a:t>
            </a:r>
            <a:endParaRPr lang="en-GB" sz="2600" dirty="0"/>
          </a:p>
        </p:txBody>
      </p:sp>
      <p:sp>
        <p:nvSpPr>
          <p:cNvPr id="4" name="Rectangle 3"/>
          <p:cNvSpPr/>
          <p:nvPr/>
        </p:nvSpPr>
        <p:spPr>
          <a:xfrm>
            <a:off x="513579" y="3069088"/>
            <a:ext cx="4424828" cy="492443"/>
          </a:xfrm>
          <a:prstGeom prst="rect">
            <a:avLst/>
          </a:prstGeom>
          <a:ln w="38100">
            <a:noFill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Menší diskusní skupiny</a:t>
            </a:r>
            <a:endParaRPr lang="en-GB" sz="2600" dirty="0"/>
          </a:p>
        </p:txBody>
      </p:sp>
      <p:sp>
        <p:nvSpPr>
          <p:cNvPr id="5" name="Rectangle 4"/>
          <p:cNvSpPr/>
          <p:nvPr/>
        </p:nvSpPr>
        <p:spPr>
          <a:xfrm>
            <a:off x="513579" y="3828767"/>
            <a:ext cx="2785314" cy="492443"/>
          </a:xfrm>
          <a:prstGeom prst="rect">
            <a:avLst/>
          </a:prstGeom>
          <a:ln w="38100">
            <a:noFill/>
          </a:ln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/>
              <a:t>Diskuse v celé třídě</a:t>
            </a:r>
            <a:endParaRPr lang="en-GB" sz="2600" dirty="0"/>
          </a:p>
        </p:txBody>
      </p:sp>
      <p:sp>
        <p:nvSpPr>
          <p:cNvPr id="48" name="Rectangle 47"/>
          <p:cNvSpPr>
            <a:spLocks noChangeAspect="1"/>
          </p:cNvSpPr>
          <p:nvPr/>
        </p:nvSpPr>
        <p:spPr>
          <a:xfrm>
            <a:off x="199503" y="4704921"/>
            <a:ext cx="252000" cy="252000"/>
          </a:xfrm>
          <a:prstGeom prst="rect">
            <a:avLst/>
          </a:prstGeom>
          <a:noFill/>
          <a:ln w="38100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0" name="Rectangle 49"/>
          <p:cNvSpPr>
            <a:spLocks noChangeAspect="1"/>
          </p:cNvSpPr>
          <p:nvPr/>
        </p:nvSpPr>
        <p:spPr>
          <a:xfrm>
            <a:off x="199503" y="6178862"/>
            <a:ext cx="252000" cy="252000"/>
          </a:xfrm>
          <a:prstGeom prst="rect">
            <a:avLst/>
          </a:prstGeom>
          <a:noFill/>
          <a:ln w="38100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1" name="Rectangle 50"/>
          <p:cNvSpPr>
            <a:spLocks noChangeAspect="1"/>
          </p:cNvSpPr>
          <p:nvPr/>
        </p:nvSpPr>
        <p:spPr>
          <a:xfrm>
            <a:off x="199503" y="5452753"/>
            <a:ext cx="252000" cy="252000"/>
          </a:xfrm>
          <a:prstGeom prst="rect">
            <a:avLst/>
          </a:prstGeom>
          <a:noFill/>
          <a:ln w="38100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2" name="Rectangle 51"/>
          <p:cNvSpPr>
            <a:spLocks noChangeAspect="1"/>
          </p:cNvSpPr>
          <p:nvPr/>
        </p:nvSpPr>
        <p:spPr>
          <a:xfrm>
            <a:off x="6572164" y="1733117"/>
            <a:ext cx="252000" cy="252000"/>
          </a:xfrm>
          <a:prstGeom prst="rect">
            <a:avLst/>
          </a:prstGeom>
          <a:noFill/>
          <a:ln w="38100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3" name="Rectangle 52"/>
          <p:cNvSpPr>
            <a:spLocks noChangeAspect="1"/>
          </p:cNvSpPr>
          <p:nvPr/>
        </p:nvSpPr>
        <p:spPr>
          <a:xfrm>
            <a:off x="6572164" y="3953949"/>
            <a:ext cx="252000" cy="252000"/>
          </a:xfrm>
          <a:prstGeom prst="rect">
            <a:avLst/>
          </a:prstGeom>
          <a:noFill/>
          <a:ln w="38100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4" name="Rectangle 53"/>
          <p:cNvSpPr>
            <a:spLocks noChangeAspect="1"/>
          </p:cNvSpPr>
          <p:nvPr/>
        </p:nvSpPr>
        <p:spPr>
          <a:xfrm>
            <a:off x="6572164" y="3207058"/>
            <a:ext cx="252000" cy="252000"/>
          </a:xfrm>
          <a:prstGeom prst="rect">
            <a:avLst/>
          </a:prstGeom>
          <a:noFill/>
          <a:ln w="38100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5" name="Rectangle 54"/>
          <p:cNvSpPr>
            <a:spLocks noChangeAspect="1"/>
          </p:cNvSpPr>
          <p:nvPr/>
        </p:nvSpPr>
        <p:spPr>
          <a:xfrm>
            <a:off x="6572164" y="2480949"/>
            <a:ext cx="252000" cy="252000"/>
          </a:xfrm>
          <a:prstGeom prst="rect">
            <a:avLst/>
          </a:prstGeom>
          <a:noFill/>
          <a:ln w="38100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6" name="Rectangle 55"/>
          <p:cNvSpPr>
            <a:spLocks noChangeAspect="1"/>
          </p:cNvSpPr>
          <p:nvPr/>
        </p:nvSpPr>
        <p:spPr>
          <a:xfrm>
            <a:off x="6579090" y="4711847"/>
            <a:ext cx="252000" cy="252000"/>
          </a:xfrm>
          <a:prstGeom prst="rect">
            <a:avLst/>
          </a:prstGeom>
          <a:noFill/>
          <a:ln w="38100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8" name="Rectangle 57"/>
          <p:cNvSpPr>
            <a:spLocks noChangeAspect="1"/>
          </p:cNvSpPr>
          <p:nvPr/>
        </p:nvSpPr>
        <p:spPr>
          <a:xfrm>
            <a:off x="6579090" y="5459679"/>
            <a:ext cx="252000" cy="252000"/>
          </a:xfrm>
          <a:prstGeom prst="rect">
            <a:avLst/>
          </a:prstGeom>
          <a:noFill/>
          <a:ln w="38100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9" name="Rectangle 58"/>
          <p:cNvSpPr>
            <a:spLocks noChangeAspect="1"/>
          </p:cNvSpPr>
          <p:nvPr/>
        </p:nvSpPr>
        <p:spPr>
          <a:xfrm>
            <a:off x="6579090" y="6956285"/>
            <a:ext cx="252000" cy="252000"/>
          </a:xfrm>
          <a:prstGeom prst="rect">
            <a:avLst/>
          </a:prstGeom>
          <a:noFill/>
          <a:ln w="38100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0" name="Rectangle 59"/>
          <p:cNvSpPr>
            <a:spLocks noChangeAspect="1"/>
          </p:cNvSpPr>
          <p:nvPr/>
        </p:nvSpPr>
        <p:spPr>
          <a:xfrm>
            <a:off x="6579090" y="8430226"/>
            <a:ext cx="252000" cy="252000"/>
          </a:xfrm>
          <a:prstGeom prst="rect">
            <a:avLst/>
          </a:prstGeom>
          <a:noFill/>
          <a:ln w="38100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1" name="Rectangle 60"/>
          <p:cNvSpPr>
            <a:spLocks noChangeAspect="1"/>
          </p:cNvSpPr>
          <p:nvPr/>
        </p:nvSpPr>
        <p:spPr>
          <a:xfrm>
            <a:off x="6579090" y="7704117"/>
            <a:ext cx="252000" cy="252000"/>
          </a:xfrm>
          <a:prstGeom prst="rect">
            <a:avLst/>
          </a:prstGeom>
          <a:noFill/>
          <a:ln w="38100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943654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80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105368" y="855066"/>
            <a:ext cx="6235910" cy="8592446"/>
          </a:xfrm>
          <a:prstGeom prst="rect">
            <a:avLst/>
          </a:prstGeom>
          <a:solidFill>
            <a:schemeClr val="bg1"/>
          </a:solidFill>
          <a:ln>
            <a:solidFill>
              <a:srgbClr val="F8D8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in a range of materials and resources;</a:t>
            </a:r>
            <a:endParaRPr lang="en-GB" sz="2800" dirty="0"/>
          </a:p>
          <a:p>
            <a:r>
              <a:rPr lang="en-US" sz="2800" dirty="0"/>
              <a:t>Using conventional methods to collect</a:t>
            </a:r>
            <a:endParaRPr lang="en-GB" sz="2800" dirty="0"/>
          </a:p>
          <a:p>
            <a:r>
              <a:rPr lang="en-GB" sz="2800" dirty="0"/>
              <a:t>Comparing texts, searching and evaluating information and ideas.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474191" y="878014"/>
            <a:ext cx="6235910" cy="859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342913" y="35068"/>
            <a:ext cx="1205133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Prozkoumávání</a:t>
            </a:r>
            <a:endParaRPr lang="en-GB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32669" y="938418"/>
            <a:ext cx="6235910" cy="523220"/>
          </a:xfrm>
          <a:prstGeom prst="rect">
            <a:avLst/>
          </a:prstGeom>
          <a:solidFill>
            <a:srgbClr val="F8807F"/>
          </a:solidFill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Konvenční postupy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425553" y="938418"/>
            <a:ext cx="6235910" cy="523220"/>
          </a:xfrm>
          <a:prstGeom prst="rect">
            <a:avLst/>
          </a:prstGeom>
          <a:solidFill>
            <a:srgbClr val="F8807F"/>
          </a:solidFill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Využití digitálních médií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7322" y="1561852"/>
            <a:ext cx="421455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600" dirty="0" smtClean="0"/>
              <a:t>Používání písemných návodů</a:t>
            </a:r>
            <a:endParaRPr lang="en-GB" sz="2600" dirty="0"/>
          </a:p>
        </p:txBody>
      </p:sp>
      <p:sp>
        <p:nvSpPr>
          <p:cNvPr id="6" name="Rectangle 5"/>
          <p:cNvSpPr/>
          <p:nvPr/>
        </p:nvSpPr>
        <p:spPr>
          <a:xfrm>
            <a:off x="6889018" y="1527628"/>
            <a:ext cx="565075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dirty="0" smtClean="0"/>
              <a:t>Používání online návodů</a:t>
            </a:r>
            <a:endParaRPr lang="en-US" sz="2600" dirty="0"/>
          </a:p>
        </p:txBody>
      </p:sp>
      <p:sp>
        <p:nvSpPr>
          <p:cNvPr id="21" name="Rectangle 20"/>
          <p:cNvSpPr/>
          <p:nvPr/>
        </p:nvSpPr>
        <p:spPr>
          <a:xfrm>
            <a:off x="517322" y="4604580"/>
            <a:ext cx="531740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dirty="0" smtClean="0"/>
              <a:t>Porovnávání textů</a:t>
            </a:r>
            <a:endParaRPr lang="en-GB" sz="2600" dirty="0"/>
          </a:p>
        </p:txBody>
      </p:sp>
      <p:sp>
        <p:nvSpPr>
          <p:cNvPr id="22" name="Rectangle 21"/>
          <p:cNvSpPr/>
          <p:nvPr/>
        </p:nvSpPr>
        <p:spPr>
          <a:xfrm>
            <a:off x="517322" y="2293107"/>
            <a:ext cx="559472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dirty="0" smtClean="0"/>
              <a:t>Hledání a analýza myšlenek a informací ve vymezené literatuře</a:t>
            </a:r>
            <a:endParaRPr lang="en-US" sz="2600" dirty="0"/>
          </a:p>
        </p:txBody>
      </p:sp>
      <p:sp>
        <p:nvSpPr>
          <p:cNvPr id="24" name="Rectangle 23"/>
          <p:cNvSpPr/>
          <p:nvPr/>
        </p:nvSpPr>
        <p:spPr>
          <a:xfrm>
            <a:off x="517322" y="3465163"/>
            <a:ext cx="337675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600" dirty="0" smtClean="0"/>
              <a:t>Sběr a porovnávání dat </a:t>
            </a:r>
            <a:endParaRPr lang="en-US" sz="2600" dirty="0"/>
          </a:p>
        </p:txBody>
      </p:sp>
      <p:sp>
        <p:nvSpPr>
          <p:cNvPr id="26" name="Rectangle 25"/>
          <p:cNvSpPr/>
          <p:nvPr/>
        </p:nvSpPr>
        <p:spPr>
          <a:xfrm>
            <a:off x="517321" y="5411737"/>
            <a:ext cx="550940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dirty="0" smtClean="0"/>
              <a:t>Hledání, analýza a třídění informací a myšlenek </a:t>
            </a:r>
            <a:endParaRPr lang="en-GB" sz="2600" dirty="0"/>
          </a:p>
        </p:txBody>
      </p:sp>
      <p:sp>
        <p:nvSpPr>
          <p:cNvPr id="28" name="Rectangle 27"/>
          <p:cNvSpPr>
            <a:spLocks noChangeAspect="1"/>
          </p:cNvSpPr>
          <p:nvPr/>
        </p:nvSpPr>
        <p:spPr>
          <a:xfrm>
            <a:off x="209385" y="6636759"/>
            <a:ext cx="252000" cy="252000"/>
          </a:xfrm>
          <a:prstGeom prst="rect">
            <a:avLst/>
          </a:prstGeom>
          <a:noFill/>
          <a:ln w="38100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9" name="Rectangle 28"/>
          <p:cNvSpPr>
            <a:spLocks noChangeAspect="1"/>
          </p:cNvSpPr>
          <p:nvPr/>
        </p:nvSpPr>
        <p:spPr>
          <a:xfrm>
            <a:off x="209385" y="8116288"/>
            <a:ext cx="252000" cy="252000"/>
          </a:xfrm>
          <a:prstGeom prst="rect">
            <a:avLst/>
          </a:prstGeom>
          <a:noFill/>
          <a:ln w="38100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2" name="Rectangle 31"/>
          <p:cNvSpPr>
            <a:spLocks noChangeAspect="1"/>
          </p:cNvSpPr>
          <p:nvPr/>
        </p:nvSpPr>
        <p:spPr>
          <a:xfrm>
            <a:off x="209385" y="1710008"/>
            <a:ext cx="252000" cy="252000"/>
          </a:xfrm>
          <a:prstGeom prst="rect">
            <a:avLst/>
          </a:prstGeom>
          <a:noFill/>
          <a:ln w="38100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3" name="Rectangle 32"/>
          <p:cNvSpPr>
            <a:spLocks noChangeAspect="1"/>
          </p:cNvSpPr>
          <p:nvPr/>
        </p:nvSpPr>
        <p:spPr>
          <a:xfrm>
            <a:off x="209385" y="3664634"/>
            <a:ext cx="252000" cy="252000"/>
          </a:xfrm>
          <a:prstGeom prst="rect">
            <a:avLst/>
          </a:prstGeom>
          <a:noFill/>
          <a:ln w="38100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5" name="Rectangle 34"/>
          <p:cNvSpPr>
            <a:spLocks noChangeAspect="1"/>
          </p:cNvSpPr>
          <p:nvPr/>
        </p:nvSpPr>
        <p:spPr>
          <a:xfrm>
            <a:off x="209385" y="2477687"/>
            <a:ext cx="252000" cy="252000"/>
          </a:xfrm>
          <a:prstGeom prst="rect">
            <a:avLst/>
          </a:prstGeom>
          <a:noFill/>
          <a:ln w="38100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6" name="Rectangle 35"/>
          <p:cNvSpPr>
            <a:spLocks noChangeAspect="1"/>
          </p:cNvSpPr>
          <p:nvPr/>
        </p:nvSpPr>
        <p:spPr>
          <a:xfrm>
            <a:off x="209385" y="4761967"/>
            <a:ext cx="252000" cy="252000"/>
          </a:xfrm>
          <a:prstGeom prst="rect">
            <a:avLst/>
          </a:prstGeom>
          <a:noFill/>
          <a:ln w="38100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7" name="Rectangle 36"/>
          <p:cNvSpPr>
            <a:spLocks noChangeAspect="1"/>
          </p:cNvSpPr>
          <p:nvPr/>
        </p:nvSpPr>
        <p:spPr>
          <a:xfrm>
            <a:off x="227314" y="5585863"/>
            <a:ext cx="252000" cy="252000"/>
          </a:xfrm>
          <a:prstGeom prst="rect">
            <a:avLst/>
          </a:prstGeom>
          <a:noFill/>
          <a:ln w="38100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8" name="Rectangle 37"/>
          <p:cNvSpPr>
            <a:spLocks noChangeAspect="1"/>
          </p:cNvSpPr>
          <p:nvPr/>
        </p:nvSpPr>
        <p:spPr>
          <a:xfrm>
            <a:off x="209385" y="7393005"/>
            <a:ext cx="252000" cy="252000"/>
          </a:xfrm>
          <a:prstGeom prst="rect">
            <a:avLst/>
          </a:prstGeom>
          <a:noFill/>
          <a:ln w="38100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0" name="Rectangle 39"/>
          <p:cNvSpPr>
            <a:spLocks noChangeAspect="1"/>
          </p:cNvSpPr>
          <p:nvPr/>
        </p:nvSpPr>
        <p:spPr>
          <a:xfrm>
            <a:off x="6574324" y="5585863"/>
            <a:ext cx="252000" cy="252000"/>
          </a:xfrm>
          <a:prstGeom prst="rect">
            <a:avLst/>
          </a:prstGeom>
          <a:noFill/>
          <a:ln w="38100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1" name="Rectangle 40"/>
          <p:cNvSpPr>
            <a:spLocks noChangeAspect="1"/>
          </p:cNvSpPr>
          <p:nvPr/>
        </p:nvSpPr>
        <p:spPr>
          <a:xfrm>
            <a:off x="6574324" y="6636759"/>
            <a:ext cx="252000" cy="252000"/>
          </a:xfrm>
          <a:prstGeom prst="rect">
            <a:avLst/>
          </a:prstGeom>
          <a:noFill/>
          <a:ln w="38100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2" name="Rectangle 41"/>
          <p:cNvSpPr>
            <a:spLocks noChangeAspect="1"/>
          </p:cNvSpPr>
          <p:nvPr/>
        </p:nvSpPr>
        <p:spPr>
          <a:xfrm>
            <a:off x="6574324" y="8116288"/>
            <a:ext cx="252000" cy="252000"/>
          </a:xfrm>
          <a:prstGeom prst="rect">
            <a:avLst/>
          </a:prstGeom>
          <a:noFill/>
          <a:ln w="38100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4" name="Rectangle 43"/>
          <p:cNvSpPr>
            <a:spLocks noChangeAspect="1"/>
          </p:cNvSpPr>
          <p:nvPr/>
        </p:nvSpPr>
        <p:spPr>
          <a:xfrm>
            <a:off x="6574324" y="1710008"/>
            <a:ext cx="252000" cy="252000"/>
          </a:xfrm>
          <a:prstGeom prst="rect">
            <a:avLst/>
          </a:prstGeom>
          <a:noFill/>
          <a:ln w="38100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5" name="Rectangle 44"/>
          <p:cNvSpPr>
            <a:spLocks noChangeAspect="1"/>
          </p:cNvSpPr>
          <p:nvPr/>
        </p:nvSpPr>
        <p:spPr>
          <a:xfrm>
            <a:off x="6574324" y="3664634"/>
            <a:ext cx="252000" cy="252000"/>
          </a:xfrm>
          <a:prstGeom prst="rect">
            <a:avLst/>
          </a:prstGeom>
          <a:noFill/>
          <a:ln w="38100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7" name="Rectangle 46"/>
          <p:cNvSpPr>
            <a:spLocks noChangeAspect="1"/>
          </p:cNvSpPr>
          <p:nvPr/>
        </p:nvSpPr>
        <p:spPr>
          <a:xfrm>
            <a:off x="6574324" y="2477687"/>
            <a:ext cx="252000" cy="252000"/>
          </a:xfrm>
          <a:prstGeom prst="rect">
            <a:avLst/>
          </a:prstGeom>
          <a:noFill/>
          <a:ln w="38100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8" name="Rectangle 47"/>
          <p:cNvSpPr>
            <a:spLocks noChangeAspect="1"/>
          </p:cNvSpPr>
          <p:nvPr/>
        </p:nvSpPr>
        <p:spPr>
          <a:xfrm>
            <a:off x="6574324" y="4761967"/>
            <a:ext cx="252000" cy="252000"/>
          </a:xfrm>
          <a:prstGeom prst="rect">
            <a:avLst/>
          </a:prstGeom>
          <a:noFill/>
          <a:ln w="38100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0" name="Rectangle 49"/>
          <p:cNvSpPr>
            <a:spLocks noChangeAspect="1"/>
          </p:cNvSpPr>
          <p:nvPr/>
        </p:nvSpPr>
        <p:spPr>
          <a:xfrm>
            <a:off x="6574324" y="7393005"/>
            <a:ext cx="252000" cy="252000"/>
          </a:xfrm>
          <a:prstGeom prst="rect">
            <a:avLst/>
          </a:prstGeom>
          <a:noFill/>
          <a:ln w="38100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902125" y="2293107"/>
            <a:ext cx="565075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dirty="0"/>
              <a:t>Hledání a analýza myšlenek a </a:t>
            </a:r>
            <a:r>
              <a:rPr lang="cs-CZ" sz="2600" dirty="0" smtClean="0"/>
              <a:t>informací ve vymezených digitálních zdrojích</a:t>
            </a:r>
            <a:endParaRPr lang="en-US" sz="2600" dirty="0"/>
          </a:p>
        </p:txBody>
      </p:sp>
      <p:sp>
        <p:nvSpPr>
          <p:cNvPr id="53" name="Rectangle 52"/>
          <p:cNvSpPr/>
          <p:nvPr/>
        </p:nvSpPr>
        <p:spPr>
          <a:xfrm>
            <a:off x="6902125" y="3465163"/>
            <a:ext cx="565075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dirty="0" smtClean="0"/>
              <a:t>Sběr a porovnání dat elektronickými prostředky</a:t>
            </a:r>
            <a:endParaRPr lang="en-US" sz="2600" dirty="0"/>
          </a:p>
        </p:txBody>
      </p:sp>
      <p:sp>
        <p:nvSpPr>
          <p:cNvPr id="54" name="Rectangle 53"/>
          <p:cNvSpPr/>
          <p:nvPr/>
        </p:nvSpPr>
        <p:spPr>
          <a:xfrm>
            <a:off x="6902125" y="4583798"/>
            <a:ext cx="565075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dirty="0" smtClean="0"/>
              <a:t>Porovnávání digitálních textů a elektronických zdrojů</a:t>
            </a:r>
            <a:endParaRPr lang="en-GB" sz="2600" dirty="0"/>
          </a:p>
        </p:txBody>
      </p:sp>
      <p:sp>
        <p:nvSpPr>
          <p:cNvPr id="55" name="Rectangle 54"/>
          <p:cNvSpPr/>
          <p:nvPr/>
        </p:nvSpPr>
        <p:spPr>
          <a:xfrm>
            <a:off x="6899272" y="5432519"/>
            <a:ext cx="565075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dirty="0" smtClean="0"/>
              <a:t>Použití software k hledání, analýze a třídění informací a myšlenek</a:t>
            </a:r>
            <a:endParaRPr lang="en-GB" sz="2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611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98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3885" y="130318"/>
            <a:ext cx="1205133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600" b="1" dirty="0" err="1" smtClean="0">
                <a:solidFill>
                  <a:prstClr val="black">
                    <a:lumMod val="95000"/>
                    <a:lumOff val="5000"/>
                  </a:prstClr>
                </a:solidFill>
              </a:rPr>
              <a:t>Pr</a:t>
            </a:r>
            <a:r>
              <a:rPr lang="cs-CZ" sz="6600" b="1" dirty="0" err="1" smtClean="0">
                <a:solidFill>
                  <a:prstClr val="black">
                    <a:lumMod val="95000"/>
                    <a:lumOff val="5000"/>
                  </a:prstClr>
                </a:solidFill>
              </a:rPr>
              <a:t>ocvičování</a:t>
            </a:r>
            <a:endParaRPr lang="en-GB" sz="6600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pic>
        <p:nvPicPr>
          <p:cNvPr id="9" name="Picture 8" descr="http://mirrors.creativecommons.org/presskit/buttons/88x31/png/by-nc-s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85" y="8956873"/>
            <a:ext cx="154107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73885" y="2229834"/>
            <a:ext cx="1223742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prstClr val="black">
                    <a:lumMod val="95000"/>
                    <a:lumOff val="5000"/>
                  </a:prstClr>
                </a:solidFill>
              </a:rPr>
              <a:t>Studující se učí tím, že přizpůsobuje </a:t>
            </a:r>
            <a:r>
              <a:rPr lang="cs-CZ" sz="4000" dirty="0">
                <a:solidFill>
                  <a:prstClr val="black">
                    <a:lumMod val="95000"/>
                    <a:lumOff val="5000"/>
                  </a:prstClr>
                </a:solidFill>
              </a:rPr>
              <a:t>svoji činnost zadanému cíli, přičemž se zdokonaluje na základě zpětné vazby svého konání. Tuto zpětnou vazbu získává </a:t>
            </a:r>
            <a:r>
              <a:rPr lang="cs-CZ" sz="4000" dirty="0">
                <a:solidFill>
                  <a:prstClr val="black">
                    <a:lumMod val="95000"/>
                    <a:lumOff val="5000"/>
                  </a:prstClr>
                </a:solidFill>
              </a:rPr>
              <a:t>rozborem své vlastní práce (sebereflexí) a uplatněním své práce, od </a:t>
            </a:r>
            <a:r>
              <a:rPr lang="cs-CZ" sz="4000" dirty="0">
                <a:solidFill>
                  <a:prstClr val="black">
                    <a:lumMod val="95000"/>
                    <a:lumOff val="5000"/>
                  </a:prstClr>
                </a:solidFill>
              </a:rPr>
              <a:t>ostatních </a:t>
            </a:r>
            <a:r>
              <a:rPr lang="cs-CZ" sz="4000" dirty="0">
                <a:solidFill>
                  <a:prstClr val="black">
                    <a:lumMod val="95000"/>
                    <a:lumOff val="5000"/>
                  </a:prstClr>
                </a:solidFill>
              </a:rPr>
              <a:t>studujících či od vyučujících. Zjišťuje tak, jak svoji činnost zlepšovat, nacházet slabá místa a odstraňovat je tak, aby dosáhl funkčního řešení zadaného problému. </a:t>
            </a:r>
            <a:r>
              <a:rPr lang="cs-CZ" sz="4000" dirty="0">
                <a:solidFill>
                  <a:prstClr val="black">
                    <a:lumMod val="95000"/>
                    <a:lumOff val="5000"/>
                  </a:prstClr>
                </a:solidFill>
              </a:rPr>
              <a:t>Vyučující </a:t>
            </a:r>
            <a:r>
              <a:rPr lang="cs-CZ" sz="4000" dirty="0">
                <a:solidFill>
                  <a:prstClr val="black">
                    <a:lumMod val="95000"/>
                    <a:lumOff val="5000"/>
                  </a:prstClr>
                </a:solidFill>
              </a:rPr>
              <a:t>musí k tomuto způsobu připravit vhodné zázemí a prostředí. </a:t>
            </a:r>
            <a:endParaRPr lang="en-GB" sz="4000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BE3289-5A4E-44F7-A735-71688B1DBEDF}"/>
              </a:ext>
            </a:extLst>
          </p:cNvPr>
          <p:cNvSpPr/>
          <p:nvPr/>
        </p:nvSpPr>
        <p:spPr>
          <a:xfrm>
            <a:off x="1954111" y="8875870"/>
            <a:ext cx="10708341" cy="655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ABC Learning Design method by Clive Young and Nataša Perović, UCL.(2015). Learning types, Laurillard, D. </a:t>
            </a:r>
            <a:r>
              <a:rPr lang="en-GB" sz="14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2012</a:t>
            </a:r>
            <a:r>
              <a:rPr lang="en-GB" sz="14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Resources available from </a:t>
            </a:r>
            <a:r>
              <a:rPr lang="en-GB" sz="1400" dirty="0">
                <a:ea typeface="Calibri" panose="020F0502020204030204" pitchFamily="34" charset="0"/>
                <a:cs typeface="Times New Roman" panose="02020603050405020304" pitchFamily="18" charset="0"/>
              </a:rPr>
              <a:t>https://abc-ld.org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11853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11996</TotalTime>
  <Words>922</Words>
  <Application>Microsoft Office PowerPoint</Application>
  <PresentationFormat>A3 (297 × 420 mm)</PresentationFormat>
  <Paragraphs>116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MS Mincho</vt:lpstr>
      <vt:lpstr>Tahoma</vt:lpstr>
      <vt:lpstr>Times New Roman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np_ucl1;n.perovic@ucl.ac.uk</dc:creator>
  <cp:lastModifiedBy>Tonar Zbyněk</cp:lastModifiedBy>
  <cp:revision>190</cp:revision>
  <cp:lastPrinted>2018-04-23T12:59:53Z</cp:lastPrinted>
  <dcterms:created xsi:type="dcterms:W3CDTF">2014-10-31T14:03:56Z</dcterms:created>
  <dcterms:modified xsi:type="dcterms:W3CDTF">2020-09-09T11:38:17Z</dcterms:modified>
</cp:coreProperties>
</file>