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>
        <p:scale>
          <a:sx n="300" d="100"/>
          <a:sy n="300" d="100"/>
        </p:scale>
        <p:origin x="-8448" y="-54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F583-271A-44CD-B84A-07627BB63463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3A3F-538E-485A-9951-CDBDE965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80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F583-271A-44CD-B84A-07627BB63463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3A3F-538E-485A-9951-CDBDE965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080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F583-271A-44CD-B84A-07627BB63463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3A3F-538E-485A-9951-CDBDE965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15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F583-271A-44CD-B84A-07627BB63463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3A3F-538E-485A-9951-CDBDE965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65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F583-271A-44CD-B84A-07627BB63463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3A3F-538E-485A-9951-CDBDE965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635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F583-271A-44CD-B84A-07627BB63463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3A3F-538E-485A-9951-CDBDE965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49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F583-271A-44CD-B84A-07627BB63463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3A3F-538E-485A-9951-CDBDE965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F583-271A-44CD-B84A-07627BB63463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3A3F-538E-485A-9951-CDBDE965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675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F583-271A-44CD-B84A-07627BB63463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3A3F-538E-485A-9951-CDBDE965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48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F583-271A-44CD-B84A-07627BB63463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3A3F-538E-485A-9951-CDBDE965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1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8F583-271A-44CD-B84A-07627BB63463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93A3F-538E-485A-9951-CDBDE965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81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8F583-271A-44CD-B84A-07627BB63463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93A3F-538E-485A-9951-CDBDE9655E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53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28102"/>
            <a:ext cx="6049134" cy="2716538"/>
          </a:xfrm>
        </p:spPr>
        <p:txBody>
          <a:bodyPr>
            <a:noAutofit/>
          </a:bodyPr>
          <a:lstStyle/>
          <a:p>
            <a:pPr algn="just"/>
            <a:r>
              <a:rPr lang="en-GB" sz="2000" dirty="0">
                <a:solidFill>
                  <a:schemeClr val="tx2"/>
                </a:solidFill>
              </a:rPr>
              <a:t>ABC </a:t>
            </a:r>
            <a:r>
              <a:rPr lang="cs-CZ" sz="2000" dirty="0" smtClean="0">
                <a:solidFill>
                  <a:schemeClr val="tx2"/>
                </a:solidFill>
              </a:rPr>
              <a:t>nabízí vyučujícím efektivní postup pro tvorbu či úpravu předmětu. Metoda se s úspěchem testuje a využívá v řadě univerzitních studijních </a:t>
            </a:r>
            <a:r>
              <a:rPr lang="en-GB" sz="2000" dirty="0" smtClean="0">
                <a:solidFill>
                  <a:schemeClr val="tx2"/>
                </a:solidFill>
              </a:rPr>
              <a:t>program</a:t>
            </a:r>
            <a:r>
              <a:rPr lang="cs-CZ" sz="2000" dirty="0" smtClean="0">
                <a:solidFill>
                  <a:schemeClr val="tx2"/>
                </a:solidFill>
              </a:rPr>
              <a:t>ů</a:t>
            </a:r>
            <a:r>
              <a:rPr lang="en-GB" sz="2000" dirty="0" smtClean="0">
                <a:solidFill>
                  <a:schemeClr val="tx2"/>
                </a:solidFill>
              </a:rPr>
              <a:t>. </a:t>
            </a:r>
            <a:r>
              <a:rPr lang="cs-CZ" sz="2000" dirty="0" smtClean="0">
                <a:solidFill>
                  <a:schemeClr val="tx2"/>
                </a:solidFill>
              </a:rPr>
              <a:t>Formou hry a spolupráce umožňuje skupině vyučujících vyjasnit si vzájemně hrubou představu o podobě a náplni předmětu a během 90 minut vytvořit vizuální plán pro rozložení poměrů a pořadí online i </a:t>
            </a:r>
            <a:r>
              <a:rPr lang="cs-CZ" sz="2000" dirty="0" err="1" smtClean="0">
                <a:solidFill>
                  <a:schemeClr val="tx2"/>
                </a:solidFill>
              </a:rPr>
              <a:t>offline</a:t>
            </a:r>
            <a:r>
              <a:rPr lang="cs-CZ" sz="2000" dirty="0" smtClean="0">
                <a:solidFill>
                  <a:schemeClr val="tx2"/>
                </a:solidFill>
              </a:rPr>
              <a:t> výukových aktivit vhodných a nezbytných pro dosažení výstupů učení předmětu. </a:t>
            </a:r>
            <a:r>
              <a:rPr lang="en-GB" sz="2000" dirty="0" smtClean="0">
                <a:solidFill>
                  <a:schemeClr val="tx2"/>
                </a:solidFill>
              </a:rPr>
              <a:t>ABC </a:t>
            </a:r>
            <a:r>
              <a:rPr lang="cs-CZ" sz="2000" dirty="0" smtClean="0">
                <a:solidFill>
                  <a:schemeClr val="tx2"/>
                </a:solidFill>
              </a:rPr>
              <a:t>je zvláště užitečná při koncipování nových předmětů či při úpravě stávajících,  v nichž se zvyšuje podíl online a interaktivní smíšené výuky. 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5" y="357692"/>
            <a:ext cx="9144000" cy="1645920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9" name="Rectangle 8"/>
          <p:cNvSpPr/>
          <p:nvPr/>
        </p:nvSpPr>
        <p:spPr>
          <a:xfrm>
            <a:off x="0" y="-4596"/>
            <a:ext cx="9138845" cy="4693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68571" tIns="34286" rIns="68571" bIns="34286">
            <a:spAutoFit/>
          </a:bodyPr>
          <a:lstStyle/>
          <a:p>
            <a:pPr algn="ctr"/>
            <a:r>
              <a:rPr lang="cs-CZ" sz="2600" b="1" dirty="0" smtClean="0">
                <a:solidFill>
                  <a:schemeClr val="bg1"/>
                </a:solidFill>
              </a:rPr>
              <a:t>Tvorba či úprava kurzu/předmětu pomocí </a:t>
            </a:r>
            <a:r>
              <a:rPr lang="en-GB" sz="2600" b="1" dirty="0" smtClean="0">
                <a:solidFill>
                  <a:schemeClr val="bg1"/>
                </a:solidFill>
              </a:rPr>
              <a:t>ABC </a:t>
            </a:r>
            <a:r>
              <a:rPr lang="en-GB" sz="2600" b="1" dirty="0">
                <a:solidFill>
                  <a:schemeClr val="bg1"/>
                </a:solidFill>
              </a:rPr>
              <a:t>Learning Design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5" y="5196235"/>
            <a:ext cx="4098759" cy="16617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718" y="5239778"/>
            <a:ext cx="2780238" cy="155835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98" y="5239778"/>
            <a:ext cx="2187712" cy="1558350"/>
          </a:xfrm>
          <a:prstGeom prst="rect">
            <a:avLst/>
          </a:prstGeom>
        </p:spPr>
      </p:pic>
      <p:sp>
        <p:nvSpPr>
          <p:cNvPr id="59" name="TextBox 9">
            <a:extLst>
              <a:ext uri="{FF2B5EF4-FFF2-40B4-BE49-F238E27FC236}">
                <a16:creationId xmlns:a16="http://schemas.microsoft.com/office/drawing/2014/main" id="{342C48F1-D174-469C-A8C1-33346D1573F0}"/>
              </a:ext>
            </a:extLst>
          </p:cNvPr>
          <p:cNvSpPr txBox="1"/>
          <p:nvPr/>
        </p:nvSpPr>
        <p:spPr>
          <a:xfrm>
            <a:off x="6343043" y="4216900"/>
            <a:ext cx="2758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" dirty="0" smtClean="0"/>
              <a:t>Na začátku workshopu vyznačte </a:t>
            </a:r>
            <a:r>
              <a:rPr lang="cs-CZ" sz="400" b="1" dirty="0" smtClean="0">
                <a:solidFill>
                  <a:srgbClr val="FF0000"/>
                </a:solidFill>
              </a:rPr>
              <a:t>červeně Vaši výchozí představu </a:t>
            </a:r>
            <a:r>
              <a:rPr lang="cs-CZ" sz="400" dirty="0" smtClean="0"/>
              <a:t>o poměrech mezi šesti způsoby učení. Pokud revidujete stávající předmět, vyznačte takto stav před revizí.</a:t>
            </a:r>
          </a:p>
          <a:p>
            <a:pPr algn="ctr"/>
            <a:r>
              <a:rPr lang="cs-CZ" sz="400" dirty="0" smtClean="0"/>
              <a:t>Na konci workshopu vyznačte </a:t>
            </a:r>
            <a:r>
              <a:rPr lang="cs-CZ" sz="400" b="1" dirty="0" smtClean="0">
                <a:solidFill>
                  <a:srgbClr val="0070C0"/>
                </a:solidFill>
              </a:rPr>
              <a:t>modře</a:t>
            </a:r>
            <a:r>
              <a:rPr lang="cs-CZ" sz="400" dirty="0" smtClean="0"/>
              <a:t>, </a:t>
            </a:r>
            <a:r>
              <a:rPr lang="cs-CZ" sz="400" b="1" dirty="0" smtClean="0">
                <a:solidFill>
                  <a:srgbClr val="0070C0"/>
                </a:solidFill>
              </a:rPr>
              <a:t>k jakým poměrům </a:t>
            </a:r>
            <a:r>
              <a:rPr lang="cs-CZ" sz="400" dirty="0" smtClean="0"/>
              <a:t>na šestici poloos </a:t>
            </a:r>
            <a:r>
              <a:rPr lang="cs-CZ" sz="400" b="1" dirty="0" smtClean="0">
                <a:solidFill>
                  <a:srgbClr val="0070C0"/>
                </a:solidFill>
              </a:rPr>
              <a:t>jste došli </a:t>
            </a:r>
            <a:r>
              <a:rPr lang="cs-CZ" sz="400" dirty="0" smtClean="0"/>
              <a:t>po shodě nad rozložením karet na velkoformátovém plánu předmětu. Nesnažte se kopírovat původní představu, ale vyznačit, k čemu jste došli tvořivým hledáním během workshopu.</a:t>
            </a:r>
            <a:endParaRPr lang="en-GB" sz="400" dirty="0"/>
          </a:p>
        </p:txBody>
      </p:sp>
      <p:sp>
        <p:nvSpPr>
          <p:cNvPr id="60" name="TextBox 10">
            <a:extLst>
              <a:ext uri="{FF2B5EF4-FFF2-40B4-BE49-F238E27FC236}">
                <a16:creationId xmlns:a16="http://schemas.microsoft.com/office/drawing/2014/main" id="{A700E50C-B9DB-465F-B811-C96F5416B137}"/>
              </a:ext>
            </a:extLst>
          </p:cNvPr>
          <p:cNvSpPr txBox="1"/>
          <p:nvPr/>
        </p:nvSpPr>
        <p:spPr>
          <a:xfrm>
            <a:off x="6305826" y="4047412"/>
            <a:ext cx="27906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50" b="1" dirty="0" smtClean="0"/>
              <a:t>Poměr mezi </a:t>
            </a:r>
            <a:r>
              <a:rPr lang="cs-CZ" sz="1050" b="1" smtClean="0"/>
              <a:t>šesti </a:t>
            </a:r>
            <a:r>
              <a:rPr lang="cs-CZ" sz="1050" b="1" smtClean="0"/>
              <a:t>způsoby učení</a:t>
            </a:r>
            <a:endParaRPr lang="en-GB" sz="1050" b="1" dirty="0"/>
          </a:p>
        </p:txBody>
      </p:sp>
      <p:grpSp>
        <p:nvGrpSpPr>
          <p:cNvPr id="61" name="Group 11">
            <a:extLst>
              <a:ext uri="{FF2B5EF4-FFF2-40B4-BE49-F238E27FC236}">
                <a16:creationId xmlns:a16="http://schemas.microsoft.com/office/drawing/2014/main" id="{7FE8DFED-9E4D-4950-AEFF-876B5885F8B3}"/>
              </a:ext>
            </a:extLst>
          </p:cNvPr>
          <p:cNvGrpSpPr/>
          <p:nvPr/>
        </p:nvGrpSpPr>
        <p:grpSpPr>
          <a:xfrm>
            <a:off x="6900513" y="4609541"/>
            <a:ext cx="1235501" cy="120364"/>
            <a:chOff x="11516076" y="7285160"/>
            <a:chExt cx="3100162" cy="222441"/>
          </a:xfrm>
        </p:grpSpPr>
        <p:cxnSp>
          <p:nvCxnSpPr>
            <p:cNvPr id="62" name="Straight Connector 12">
              <a:extLst>
                <a:ext uri="{FF2B5EF4-FFF2-40B4-BE49-F238E27FC236}">
                  <a16:creationId xmlns:a16="http://schemas.microsoft.com/office/drawing/2014/main" id="{91CB686C-7870-47C1-A1B7-31F0F0FC49F8}"/>
                </a:ext>
              </a:extLst>
            </p:cNvPr>
            <p:cNvCxnSpPr/>
            <p:nvPr/>
          </p:nvCxnSpPr>
          <p:spPr>
            <a:xfrm flipV="1">
              <a:off x="11516076" y="7389296"/>
              <a:ext cx="3099061" cy="7084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13">
              <a:extLst>
                <a:ext uri="{FF2B5EF4-FFF2-40B4-BE49-F238E27FC236}">
                  <a16:creationId xmlns:a16="http://schemas.microsoft.com/office/drawing/2014/main" id="{EBAED13D-7984-42DC-A2A5-09B871AAA366}"/>
                </a:ext>
              </a:extLst>
            </p:cNvPr>
            <p:cNvCxnSpPr/>
            <p:nvPr/>
          </p:nvCxnSpPr>
          <p:spPr>
            <a:xfrm rot="10763677">
              <a:off x="1404904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14">
              <a:extLst>
                <a:ext uri="{FF2B5EF4-FFF2-40B4-BE49-F238E27FC236}">
                  <a16:creationId xmlns:a16="http://schemas.microsoft.com/office/drawing/2014/main" id="{88F0FD61-699B-4855-8BEE-68AA4BD25433}"/>
                </a:ext>
              </a:extLst>
            </p:cNvPr>
            <p:cNvCxnSpPr/>
            <p:nvPr/>
          </p:nvCxnSpPr>
          <p:spPr>
            <a:xfrm rot="10763677">
              <a:off x="13424903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15">
              <a:extLst>
                <a:ext uri="{FF2B5EF4-FFF2-40B4-BE49-F238E27FC236}">
                  <a16:creationId xmlns:a16="http://schemas.microsoft.com/office/drawing/2014/main" id="{47DCD3FB-663E-4590-BA99-0537A7743796}"/>
                </a:ext>
              </a:extLst>
            </p:cNvPr>
            <p:cNvCxnSpPr/>
            <p:nvPr/>
          </p:nvCxnSpPr>
          <p:spPr>
            <a:xfrm rot="10763677">
              <a:off x="1279781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16">
              <a:extLst>
                <a:ext uri="{FF2B5EF4-FFF2-40B4-BE49-F238E27FC236}">
                  <a16:creationId xmlns:a16="http://schemas.microsoft.com/office/drawing/2014/main" id="{347F1DDD-DCFD-44F1-979D-A95E16F67977}"/>
                </a:ext>
              </a:extLst>
            </p:cNvPr>
            <p:cNvCxnSpPr/>
            <p:nvPr/>
          </p:nvCxnSpPr>
          <p:spPr>
            <a:xfrm rot="10763677">
              <a:off x="12173649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17">
              <a:extLst>
                <a:ext uri="{FF2B5EF4-FFF2-40B4-BE49-F238E27FC236}">
                  <a16:creationId xmlns:a16="http://schemas.microsoft.com/office/drawing/2014/main" id="{94080472-19BA-4D5D-BBFB-E32700FA39DD}"/>
                </a:ext>
              </a:extLst>
            </p:cNvPr>
            <p:cNvCxnSpPr/>
            <p:nvPr/>
          </p:nvCxnSpPr>
          <p:spPr>
            <a:xfrm rot="10763677">
              <a:off x="13737974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18">
              <a:extLst>
                <a:ext uri="{FF2B5EF4-FFF2-40B4-BE49-F238E27FC236}">
                  <a16:creationId xmlns:a16="http://schemas.microsoft.com/office/drawing/2014/main" id="{303DBF3F-233F-4ACC-9E8D-12CDBB43E918}"/>
                </a:ext>
              </a:extLst>
            </p:cNvPr>
            <p:cNvCxnSpPr/>
            <p:nvPr/>
          </p:nvCxnSpPr>
          <p:spPr>
            <a:xfrm rot="10763677">
              <a:off x="13113828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19">
              <a:extLst>
                <a:ext uri="{FF2B5EF4-FFF2-40B4-BE49-F238E27FC236}">
                  <a16:creationId xmlns:a16="http://schemas.microsoft.com/office/drawing/2014/main" id="{9326E834-5C34-468C-8DD7-1390B6E9B4F0}"/>
                </a:ext>
              </a:extLst>
            </p:cNvPr>
            <p:cNvCxnSpPr/>
            <p:nvPr/>
          </p:nvCxnSpPr>
          <p:spPr>
            <a:xfrm rot="10763677">
              <a:off x="12486745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0">
              <a:extLst>
                <a:ext uri="{FF2B5EF4-FFF2-40B4-BE49-F238E27FC236}">
                  <a16:creationId xmlns:a16="http://schemas.microsoft.com/office/drawing/2014/main" id="{CEB687BE-0CC7-4D66-8FB9-D1224D0E00CD}"/>
                </a:ext>
              </a:extLst>
            </p:cNvPr>
            <p:cNvCxnSpPr/>
            <p:nvPr/>
          </p:nvCxnSpPr>
          <p:spPr>
            <a:xfrm rot="10763677">
              <a:off x="14339452" y="7285167"/>
              <a:ext cx="0" cy="208259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1">
              <a:extLst>
                <a:ext uri="{FF2B5EF4-FFF2-40B4-BE49-F238E27FC236}">
                  <a16:creationId xmlns:a16="http://schemas.microsoft.com/office/drawing/2014/main" id="{F6A9A1DE-B369-4EF8-9584-55F434BD36FD}"/>
                </a:ext>
              </a:extLst>
            </p:cNvPr>
            <p:cNvCxnSpPr/>
            <p:nvPr/>
          </p:nvCxnSpPr>
          <p:spPr>
            <a:xfrm rot="10763677">
              <a:off x="14616238" y="7285167"/>
              <a:ext cx="0" cy="208259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2">
              <a:extLst>
                <a:ext uri="{FF2B5EF4-FFF2-40B4-BE49-F238E27FC236}">
                  <a16:creationId xmlns:a16="http://schemas.microsoft.com/office/drawing/2014/main" id="{814E4A36-BC9D-4881-AFDE-CE877E642169}"/>
                </a:ext>
              </a:extLst>
            </p:cNvPr>
            <p:cNvCxnSpPr/>
            <p:nvPr/>
          </p:nvCxnSpPr>
          <p:spPr>
            <a:xfrm rot="10851423">
              <a:off x="11524560" y="7285160"/>
              <a:ext cx="0" cy="22244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3">
              <a:extLst>
                <a:ext uri="{FF2B5EF4-FFF2-40B4-BE49-F238E27FC236}">
                  <a16:creationId xmlns:a16="http://schemas.microsoft.com/office/drawing/2014/main" id="{8937DB42-20AA-4405-B3E4-ED796369AC08}"/>
                </a:ext>
              </a:extLst>
            </p:cNvPr>
            <p:cNvCxnSpPr/>
            <p:nvPr/>
          </p:nvCxnSpPr>
          <p:spPr>
            <a:xfrm rot="10851423">
              <a:off x="11838887" y="7285160"/>
              <a:ext cx="0" cy="222441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4">
              <a:extLst>
                <a:ext uri="{FF2B5EF4-FFF2-40B4-BE49-F238E27FC236}">
                  <a16:creationId xmlns:a16="http://schemas.microsoft.com/office/drawing/2014/main" id="{514ED9F5-972F-4926-A1DA-5C80B08F88BE}"/>
                </a:ext>
              </a:extLst>
            </p:cNvPr>
            <p:cNvCxnSpPr/>
            <p:nvPr/>
          </p:nvCxnSpPr>
          <p:spPr>
            <a:xfrm rot="10851423">
              <a:off x="11517738" y="7285160"/>
              <a:ext cx="0" cy="222441"/>
            </a:xfrm>
            <a:prstGeom prst="line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25">
            <a:extLst>
              <a:ext uri="{FF2B5EF4-FFF2-40B4-BE49-F238E27FC236}">
                <a16:creationId xmlns:a16="http://schemas.microsoft.com/office/drawing/2014/main" id="{D906FE59-BB48-4B4F-8F08-3F21FD171652}"/>
              </a:ext>
            </a:extLst>
          </p:cNvPr>
          <p:cNvSpPr txBox="1"/>
          <p:nvPr/>
        </p:nvSpPr>
        <p:spPr>
          <a:xfrm>
            <a:off x="6328448" y="4872872"/>
            <a:ext cx="25461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0" b="1" dirty="0" smtClean="0">
                <a:solidFill>
                  <a:srgbClr val="FF0000"/>
                </a:solidFill>
              </a:rPr>
              <a:t>Červeně</a:t>
            </a:r>
            <a:r>
              <a:rPr lang="cs-CZ" sz="500" dirty="0" smtClean="0"/>
              <a:t> vyznačte poměr mezi distanční a prezenční výukou, jaký jste si na začátku představovali či jaký jste měli před revizí předmětu. </a:t>
            </a:r>
          </a:p>
          <a:p>
            <a:pPr algn="ctr"/>
            <a:r>
              <a:rPr lang="cs-CZ" sz="500" b="1" dirty="0" smtClean="0">
                <a:solidFill>
                  <a:srgbClr val="0070C0"/>
                </a:solidFill>
              </a:rPr>
              <a:t>Modře</a:t>
            </a:r>
            <a:r>
              <a:rPr lang="cs-CZ" sz="500" dirty="0" smtClean="0"/>
              <a:t> vyznačte poměr, k němuž jste došli na konci workshopu. </a:t>
            </a:r>
            <a:endParaRPr lang="en-GB" sz="500" dirty="0"/>
          </a:p>
        </p:txBody>
      </p:sp>
      <p:sp>
        <p:nvSpPr>
          <p:cNvPr id="76" name="TextBox 26">
            <a:extLst>
              <a:ext uri="{FF2B5EF4-FFF2-40B4-BE49-F238E27FC236}">
                <a16:creationId xmlns:a16="http://schemas.microsoft.com/office/drawing/2014/main" id="{E42A81D0-E0FC-407D-B5EE-72FC1184B5D2}"/>
              </a:ext>
            </a:extLst>
          </p:cNvPr>
          <p:cNvSpPr txBox="1"/>
          <p:nvPr/>
        </p:nvSpPr>
        <p:spPr>
          <a:xfrm>
            <a:off x="8092913" y="4577972"/>
            <a:ext cx="11122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dirty="0" smtClean="0"/>
              <a:t>Prezenční výuka (face to face)</a:t>
            </a:r>
            <a:endParaRPr lang="en-GB" sz="600" dirty="0"/>
          </a:p>
        </p:txBody>
      </p:sp>
      <p:sp>
        <p:nvSpPr>
          <p:cNvPr id="77" name="TextBox 27">
            <a:extLst>
              <a:ext uri="{FF2B5EF4-FFF2-40B4-BE49-F238E27FC236}">
                <a16:creationId xmlns:a16="http://schemas.microsoft.com/office/drawing/2014/main" id="{7A47A92F-BDE5-4EAE-AA56-1E2E1A083471}"/>
              </a:ext>
            </a:extLst>
          </p:cNvPr>
          <p:cNvSpPr txBox="1"/>
          <p:nvPr/>
        </p:nvSpPr>
        <p:spPr>
          <a:xfrm>
            <a:off x="5920684" y="4583049"/>
            <a:ext cx="95467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Online</a:t>
            </a:r>
            <a:r>
              <a:rPr lang="cs-CZ" sz="600" dirty="0" smtClean="0"/>
              <a:t> (distanční) výuka</a:t>
            </a:r>
            <a:endParaRPr lang="en-GB" sz="600" dirty="0"/>
          </a:p>
        </p:txBody>
      </p:sp>
      <p:sp>
        <p:nvSpPr>
          <p:cNvPr id="78" name="TextBox 28">
            <a:extLst>
              <a:ext uri="{FF2B5EF4-FFF2-40B4-BE49-F238E27FC236}">
                <a16:creationId xmlns:a16="http://schemas.microsoft.com/office/drawing/2014/main" id="{316C848E-D2FC-478D-B822-5BCBC71A20E6}"/>
              </a:ext>
            </a:extLst>
          </p:cNvPr>
          <p:cNvSpPr txBox="1"/>
          <p:nvPr/>
        </p:nvSpPr>
        <p:spPr>
          <a:xfrm>
            <a:off x="6718631" y="4731894"/>
            <a:ext cx="17559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" b="1" dirty="0" smtClean="0"/>
              <a:t>Poměr mezi distanční a prezenční výukou</a:t>
            </a:r>
            <a:endParaRPr lang="en-GB" sz="600" b="1" dirty="0"/>
          </a:p>
        </p:txBody>
      </p:sp>
      <p:grpSp>
        <p:nvGrpSpPr>
          <p:cNvPr id="79" name="Skupina 78"/>
          <p:cNvGrpSpPr/>
          <p:nvPr/>
        </p:nvGrpSpPr>
        <p:grpSpPr>
          <a:xfrm>
            <a:off x="6614961" y="2089442"/>
            <a:ext cx="2261508" cy="1979719"/>
            <a:chOff x="4571998" y="453961"/>
            <a:chExt cx="4421369" cy="3788410"/>
          </a:xfrm>
        </p:grpSpPr>
        <p:pic>
          <p:nvPicPr>
            <p:cNvPr id="80" name="Picture 8">
              <a:extLst>
                <a:ext uri="{FF2B5EF4-FFF2-40B4-BE49-F238E27FC236}">
                  <a16:creationId xmlns:a16="http://schemas.microsoft.com/office/drawing/2014/main" id="{C3831E78-1D8B-4B8A-A628-068CC3411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4582" y="796970"/>
              <a:ext cx="2610257" cy="3003230"/>
            </a:xfrm>
            <a:prstGeom prst="rect">
              <a:avLst/>
            </a:prstGeom>
          </p:spPr>
        </p:pic>
        <p:sp>
          <p:nvSpPr>
            <p:cNvPr id="81" name="TextBox 29">
              <a:extLst>
                <a:ext uri="{FF2B5EF4-FFF2-40B4-BE49-F238E27FC236}">
                  <a16:creationId xmlns:a16="http://schemas.microsoft.com/office/drawing/2014/main" id="{CECD3391-196A-4D8F-8243-87EA80CBFC23}"/>
                </a:ext>
              </a:extLst>
            </p:cNvPr>
            <p:cNvSpPr txBox="1"/>
            <p:nvPr/>
          </p:nvSpPr>
          <p:spPr>
            <a:xfrm>
              <a:off x="5573887" y="453961"/>
              <a:ext cx="1854759" cy="412276"/>
            </a:xfrm>
            <a:prstGeom prst="rect">
              <a:avLst/>
            </a:prstGeom>
            <a:solidFill>
              <a:srgbClr val="A2F5E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 smtClean="0"/>
                <a:t>Získávání znalostí</a:t>
              </a:r>
              <a:endParaRPr lang="en-GB" sz="800" dirty="0"/>
            </a:p>
          </p:txBody>
        </p:sp>
        <p:sp>
          <p:nvSpPr>
            <p:cNvPr id="82" name="TextBox 30">
              <a:extLst>
                <a:ext uri="{FF2B5EF4-FFF2-40B4-BE49-F238E27FC236}">
                  <a16:creationId xmlns:a16="http://schemas.microsoft.com/office/drawing/2014/main" id="{530BF04B-608A-4238-A0BD-6A07D806B246}"/>
                </a:ext>
              </a:extLst>
            </p:cNvPr>
            <p:cNvSpPr txBox="1"/>
            <p:nvPr/>
          </p:nvSpPr>
          <p:spPr>
            <a:xfrm>
              <a:off x="5770158" y="3830095"/>
              <a:ext cx="1658487" cy="412276"/>
            </a:xfrm>
            <a:prstGeom prst="rect">
              <a:avLst/>
            </a:prstGeom>
            <a:solidFill>
              <a:srgbClr val="F8807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 smtClean="0"/>
                <a:t>Prozkoumávání</a:t>
              </a:r>
              <a:endParaRPr lang="en-GB" sz="800" dirty="0"/>
            </a:p>
          </p:txBody>
        </p:sp>
        <p:sp>
          <p:nvSpPr>
            <p:cNvPr id="83" name="TextBox 31">
              <a:extLst>
                <a:ext uri="{FF2B5EF4-FFF2-40B4-BE49-F238E27FC236}">
                  <a16:creationId xmlns:a16="http://schemas.microsoft.com/office/drawing/2014/main" id="{9A5CEF99-623E-46FF-9A97-BD8A8786AEB1}"/>
                </a:ext>
              </a:extLst>
            </p:cNvPr>
            <p:cNvSpPr txBox="1"/>
            <p:nvPr/>
          </p:nvSpPr>
          <p:spPr>
            <a:xfrm>
              <a:off x="4572000" y="1136234"/>
              <a:ext cx="1198158" cy="371874"/>
            </a:xfrm>
            <a:prstGeom prst="rect">
              <a:avLst/>
            </a:prstGeom>
            <a:solidFill>
              <a:srgbClr val="BDEA7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 smtClean="0"/>
                <a:t>Tvorba</a:t>
              </a:r>
              <a:endParaRPr lang="en-GB" sz="1400" dirty="0"/>
            </a:p>
          </p:txBody>
        </p:sp>
        <p:sp>
          <p:nvSpPr>
            <p:cNvPr id="84" name="TextBox 32">
              <a:extLst>
                <a:ext uri="{FF2B5EF4-FFF2-40B4-BE49-F238E27FC236}">
                  <a16:creationId xmlns:a16="http://schemas.microsoft.com/office/drawing/2014/main" id="{75801B86-2DFC-40B8-8794-61E417F8B8A3}"/>
                </a:ext>
              </a:extLst>
            </p:cNvPr>
            <p:cNvSpPr txBox="1"/>
            <p:nvPr/>
          </p:nvSpPr>
          <p:spPr>
            <a:xfrm>
              <a:off x="4571998" y="3109937"/>
              <a:ext cx="1414546" cy="412276"/>
            </a:xfrm>
            <a:prstGeom prst="rect">
              <a:avLst/>
            </a:prstGeom>
            <a:solidFill>
              <a:srgbClr val="BB98D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P</a:t>
              </a:r>
              <a:r>
                <a:rPr lang="cs-CZ" sz="800" dirty="0" err="1" smtClean="0"/>
                <a:t>rocvičování</a:t>
              </a:r>
              <a:endParaRPr lang="en-GB" sz="800" dirty="0"/>
            </a:p>
          </p:txBody>
        </p:sp>
        <p:sp>
          <p:nvSpPr>
            <p:cNvPr id="85" name="TextBox 33">
              <a:extLst>
                <a:ext uri="{FF2B5EF4-FFF2-40B4-BE49-F238E27FC236}">
                  <a16:creationId xmlns:a16="http://schemas.microsoft.com/office/drawing/2014/main" id="{A4CC0A5C-0654-46ED-96E2-DDECA5A6E148}"/>
                </a:ext>
              </a:extLst>
            </p:cNvPr>
            <p:cNvSpPr txBox="1"/>
            <p:nvPr/>
          </p:nvSpPr>
          <p:spPr>
            <a:xfrm>
              <a:off x="7662154" y="3083493"/>
              <a:ext cx="1331213" cy="412276"/>
            </a:xfrm>
            <a:prstGeom prst="rect">
              <a:avLst/>
            </a:prstGeom>
            <a:solidFill>
              <a:srgbClr val="7AAEE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Dis</a:t>
              </a:r>
              <a:r>
                <a:rPr lang="cs-CZ" sz="800" dirty="0" smtClean="0"/>
                <a:t>kuse</a:t>
              </a:r>
              <a:endParaRPr lang="en-GB" sz="800" dirty="0"/>
            </a:p>
          </p:txBody>
        </p:sp>
        <p:sp>
          <p:nvSpPr>
            <p:cNvPr id="86" name="TextBox 34">
              <a:extLst>
                <a:ext uri="{FF2B5EF4-FFF2-40B4-BE49-F238E27FC236}">
                  <a16:creationId xmlns:a16="http://schemas.microsoft.com/office/drawing/2014/main" id="{966E3A2D-F063-4B13-8A8D-99FFBCD5B4D4}"/>
                </a:ext>
              </a:extLst>
            </p:cNvPr>
            <p:cNvSpPr txBox="1"/>
            <p:nvPr/>
          </p:nvSpPr>
          <p:spPr>
            <a:xfrm>
              <a:off x="7635968" y="1136234"/>
              <a:ext cx="1346487" cy="371874"/>
            </a:xfrm>
            <a:prstGeom prst="rect">
              <a:avLst/>
            </a:prstGeom>
            <a:solidFill>
              <a:srgbClr val="FFD21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800" dirty="0" smtClean="0"/>
                <a:t>Spolupráce</a:t>
              </a:r>
              <a:endParaRPr lang="en-GB" sz="800" dirty="0"/>
            </a:p>
          </p:txBody>
        </p:sp>
        <p:grpSp>
          <p:nvGrpSpPr>
            <p:cNvPr id="87" name="Skupina 86"/>
            <p:cNvGrpSpPr/>
            <p:nvPr/>
          </p:nvGrpSpPr>
          <p:grpSpPr>
            <a:xfrm>
              <a:off x="5707279" y="1239462"/>
              <a:ext cx="1534442" cy="1618096"/>
              <a:chOff x="5707279" y="1239462"/>
              <a:chExt cx="1534442" cy="1618096"/>
            </a:xfrm>
          </p:grpSpPr>
          <p:grpSp>
            <p:nvGrpSpPr>
              <p:cNvPr id="88" name="Skupina 87"/>
              <p:cNvGrpSpPr/>
              <p:nvPr/>
            </p:nvGrpSpPr>
            <p:grpSpPr>
              <a:xfrm>
                <a:off x="5849980" y="1239462"/>
                <a:ext cx="1391741" cy="1618096"/>
                <a:chOff x="5849980" y="1239462"/>
                <a:chExt cx="1391741" cy="1618096"/>
              </a:xfrm>
            </p:grpSpPr>
            <p:cxnSp>
              <p:nvCxnSpPr>
                <p:cNvPr id="96" name="Přímá spojnice 95"/>
                <p:cNvCxnSpPr/>
                <p:nvPr/>
              </p:nvCxnSpPr>
              <p:spPr>
                <a:xfrm>
                  <a:off x="6480505" y="1239462"/>
                  <a:ext cx="761216" cy="62199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Přímá spojnice 96"/>
                <p:cNvCxnSpPr/>
                <p:nvPr/>
              </p:nvCxnSpPr>
              <p:spPr>
                <a:xfrm flipH="1">
                  <a:off x="6855623" y="1858281"/>
                  <a:ext cx="375119" cy="66245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Přímá spojnice 97"/>
                <p:cNvCxnSpPr/>
                <p:nvPr/>
              </p:nvCxnSpPr>
              <p:spPr>
                <a:xfrm flipH="1">
                  <a:off x="6469684" y="2512231"/>
                  <a:ext cx="391100" cy="345327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Přímá spojnice 98"/>
                <p:cNvCxnSpPr/>
                <p:nvPr/>
              </p:nvCxnSpPr>
              <p:spPr>
                <a:xfrm flipH="1" flipV="1">
                  <a:off x="5849980" y="2656165"/>
                  <a:ext cx="634906" cy="19378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/>
                <p:cNvCxnSpPr/>
                <p:nvPr/>
              </p:nvCxnSpPr>
              <p:spPr>
                <a:xfrm flipV="1">
                  <a:off x="5849981" y="1975471"/>
                  <a:ext cx="109775" cy="68316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Přímá spojnice 100"/>
                <p:cNvCxnSpPr/>
                <p:nvPr/>
              </p:nvCxnSpPr>
              <p:spPr>
                <a:xfrm flipV="1">
                  <a:off x="5959756" y="1239462"/>
                  <a:ext cx="520749" cy="73704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Skupina 88"/>
              <p:cNvGrpSpPr/>
              <p:nvPr/>
            </p:nvGrpSpPr>
            <p:grpSpPr>
              <a:xfrm>
                <a:off x="5707279" y="1533525"/>
                <a:ext cx="1414621" cy="1172010"/>
                <a:chOff x="5707279" y="1533525"/>
                <a:chExt cx="1414621" cy="1172010"/>
              </a:xfrm>
            </p:grpSpPr>
            <p:cxnSp>
              <p:nvCxnSpPr>
                <p:cNvPr id="90" name="Přímá spojnice 89"/>
                <p:cNvCxnSpPr/>
                <p:nvPr/>
              </p:nvCxnSpPr>
              <p:spPr>
                <a:xfrm flipH="1">
                  <a:off x="5708468" y="1533525"/>
                  <a:ext cx="772037" cy="30680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Přímá spojnice 90"/>
                <p:cNvCxnSpPr/>
                <p:nvPr/>
              </p:nvCxnSpPr>
              <p:spPr>
                <a:xfrm>
                  <a:off x="5707279" y="1836072"/>
                  <a:ext cx="395865" cy="684659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Přímá spojnice 91"/>
                <p:cNvCxnSpPr/>
                <p:nvPr/>
              </p:nvCxnSpPr>
              <p:spPr>
                <a:xfrm>
                  <a:off x="6093786" y="2501799"/>
                  <a:ext cx="391100" cy="203736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Přímá spojnice 92"/>
                <p:cNvCxnSpPr/>
                <p:nvPr/>
              </p:nvCxnSpPr>
              <p:spPr>
                <a:xfrm flipV="1">
                  <a:off x="6477285" y="2504624"/>
                  <a:ext cx="383499" cy="20020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Přímá spojnice 93"/>
                <p:cNvCxnSpPr/>
                <p:nvPr/>
              </p:nvCxnSpPr>
              <p:spPr>
                <a:xfrm flipV="1">
                  <a:off x="6864629" y="1922000"/>
                  <a:ext cx="250183" cy="578156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Přímá spojnice 94"/>
                <p:cNvCxnSpPr/>
                <p:nvPr/>
              </p:nvCxnSpPr>
              <p:spPr>
                <a:xfrm flipH="1" flipV="1">
                  <a:off x="6475931" y="1533526"/>
                  <a:ext cx="645969" cy="384006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2" name="TextBox 77"/>
          <p:cNvSpPr txBox="1"/>
          <p:nvPr/>
        </p:nvSpPr>
        <p:spPr>
          <a:xfrm>
            <a:off x="8268543" y="2718931"/>
            <a:ext cx="7611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/>
              <a:t>P</a:t>
            </a:r>
            <a:r>
              <a:rPr lang="cs-CZ" sz="700" dirty="0" err="1" smtClean="0"/>
              <a:t>řed</a:t>
            </a:r>
            <a:r>
              <a:rPr lang="en-GB" sz="700" dirty="0" smtClean="0"/>
              <a:t> workshop</a:t>
            </a:r>
            <a:r>
              <a:rPr lang="cs-CZ" sz="700" dirty="0" err="1" smtClean="0"/>
              <a:t>em</a:t>
            </a:r>
            <a:endParaRPr lang="en-GB" sz="700" dirty="0"/>
          </a:p>
        </p:txBody>
      </p:sp>
      <p:cxnSp>
        <p:nvCxnSpPr>
          <p:cNvPr id="53" name="Straight Connector 80"/>
          <p:cNvCxnSpPr/>
          <p:nvPr/>
        </p:nvCxnSpPr>
        <p:spPr>
          <a:xfrm>
            <a:off x="7690499" y="2718931"/>
            <a:ext cx="634193" cy="95883"/>
          </a:xfrm>
          <a:prstGeom prst="line">
            <a:avLst/>
          </a:prstGeom>
          <a:ln w="19050">
            <a:solidFill>
              <a:srgbClr val="FF0000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77"/>
          <p:cNvSpPr txBox="1"/>
          <p:nvPr/>
        </p:nvSpPr>
        <p:spPr>
          <a:xfrm>
            <a:off x="8262927" y="3072017"/>
            <a:ext cx="7611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 smtClean="0"/>
              <a:t>P</a:t>
            </a:r>
            <a:r>
              <a:rPr lang="cs-CZ" sz="700" dirty="0" smtClean="0"/>
              <a:t>o workshopu</a:t>
            </a:r>
            <a:endParaRPr lang="en-GB" sz="700" dirty="0"/>
          </a:p>
        </p:txBody>
      </p:sp>
      <p:cxnSp>
        <p:nvCxnSpPr>
          <p:cNvPr id="56" name="Straight Connector 80"/>
          <p:cNvCxnSpPr/>
          <p:nvPr/>
        </p:nvCxnSpPr>
        <p:spPr>
          <a:xfrm flipV="1">
            <a:off x="7370913" y="3165903"/>
            <a:ext cx="946179" cy="106169"/>
          </a:xfrm>
          <a:prstGeom prst="line">
            <a:avLst/>
          </a:prstGeom>
          <a:ln w="19050">
            <a:solidFill>
              <a:srgbClr val="0070C0"/>
            </a:solidFill>
            <a:prstDash val="sysDot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65"/>
          <p:cNvSpPr txBox="1"/>
          <p:nvPr/>
        </p:nvSpPr>
        <p:spPr>
          <a:xfrm>
            <a:off x="7349085" y="4497146"/>
            <a:ext cx="26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102" name="TextBox 81"/>
          <p:cNvSpPr txBox="1"/>
          <p:nvPr/>
        </p:nvSpPr>
        <p:spPr>
          <a:xfrm>
            <a:off x="7583376" y="4495800"/>
            <a:ext cx="263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250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8DB9B1-AFB2-431E-BA30-E7863D17E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76"/>
          <a:stretch/>
        </p:blipFill>
        <p:spPr>
          <a:xfrm>
            <a:off x="4890813" y="2165943"/>
            <a:ext cx="4245743" cy="2559122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" y="97008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924" y="578775"/>
            <a:ext cx="2284333" cy="147875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3" y="568496"/>
            <a:ext cx="2374359" cy="1478756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305153" y="2758606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350">
              <a:latin typeface="Arial" panose="020B0604020202020204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53" y="3225547"/>
            <a:ext cx="3177113" cy="317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36243" y="570270"/>
            <a:ext cx="4343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chemeClr val="tx2"/>
                </a:solidFill>
              </a:rPr>
              <a:t>Literatura</a:t>
            </a:r>
            <a:endParaRPr lang="en-GB" sz="1200" dirty="0">
              <a:solidFill>
                <a:schemeClr val="tx2"/>
              </a:solidFill>
            </a:endParaRPr>
          </a:p>
          <a:p>
            <a:pPr lvl="0"/>
            <a:r>
              <a:rPr lang="en-GB" sz="1200" dirty="0">
                <a:solidFill>
                  <a:schemeClr val="tx2"/>
                </a:solidFill>
              </a:rPr>
              <a:t>Young, C., Perovic, N. (2016). Rapid and Creative Course Design: As Easy as ABC? Procedia - Social and Behavioral Sciences. Volume 228, pages 390 – 395 http://www.sciencedirect.com/science/article/pii/S1877042816309843?via%3Dihub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6352" y="6591140"/>
            <a:ext cx="9160352" cy="25038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68571" tIns="34286" rIns="68571" bIns="34286">
            <a:spAutoFit/>
          </a:bodyPr>
          <a:lstStyle/>
          <a:p>
            <a:pPr>
              <a:lnSpc>
                <a:spcPct val="107000"/>
              </a:lnSpc>
              <a:spcBef>
                <a:spcPts val="900"/>
              </a:spcBef>
            </a:pPr>
            <a:r>
              <a:rPr lang="cs-CZ" sz="1100" dirty="0" smtClean="0">
                <a:solidFill>
                  <a:schemeClr val="bg1"/>
                </a:solidFill>
              </a:rPr>
              <a:t>Chcete vyzkoušet ABC </a:t>
            </a:r>
            <a:r>
              <a:rPr lang="cs-CZ" sz="1100" dirty="0" err="1" smtClean="0">
                <a:solidFill>
                  <a:schemeClr val="bg1"/>
                </a:solidFill>
              </a:rPr>
              <a:t>Learning</a:t>
            </a:r>
            <a:r>
              <a:rPr lang="cs-CZ" sz="1100" dirty="0" smtClean="0">
                <a:solidFill>
                  <a:schemeClr val="bg1"/>
                </a:solidFill>
              </a:rPr>
              <a:t> Design ve Vaší instituci</a:t>
            </a:r>
            <a:r>
              <a:rPr lang="en-GB" sz="1100" dirty="0" smtClean="0">
                <a:solidFill>
                  <a:schemeClr val="bg1"/>
                </a:solidFill>
              </a:rPr>
              <a:t>? </a:t>
            </a:r>
            <a:r>
              <a:rPr lang="cs-CZ" sz="1100" dirty="0" smtClean="0">
                <a:solidFill>
                  <a:schemeClr val="bg1"/>
                </a:solidFill>
              </a:rPr>
              <a:t>Kontaktujte:</a:t>
            </a:r>
            <a:r>
              <a:rPr lang="en-GB" sz="1100" dirty="0" smtClean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Clive Young (</a:t>
            </a:r>
            <a:r>
              <a:rPr lang="en-GB" sz="1100" dirty="0" smtClean="0">
                <a:solidFill>
                  <a:schemeClr val="bg1"/>
                </a:solidFill>
              </a:rPr>
              <a:t>c.p.l.young@ucl.ac.uk)</a:t>
            </a:r>
            <a:r>
              <a:rPr lang="cs-CZ" sz="1100" dirty="0" smtClean="0">
                <a:solidFill>
                  <a:schemeClr val="bg1"/>
                </a:solidFill>
              </a:rPr>
              <a:t>, </a:t>
            </a:r>
            <a:r>
              <a:rPr lang="en-GB" sz="1100" dirty="0" err="1" smtClean="0">
                <a:solidFill>
                  <a:schemeClr val="bg1"/>
                </a:solidFill>
              </a:rPr>
              <a:t>Nataša</a:t>
            </a:r>
            <a:r>
              <a:rPr lang="en-GB" sz="1100" dirty="0" smtClean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Perović (n.perovic@ucl.ac.uk ) @ABC_LD </a:t>
            </a:r>
            <a:endParaRPr lang="en-GB" sz="1100" dirty="0">
              <a:solidFill>
                <a:schemeClr val="bg1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5775" y="2710542"/>
            <a:ext cx="3767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schemeClr val="tx2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Výukové nástroje a aktivity při učení</a:t>
            </a:r>
            <a:r>
              <a:rPr lang="en-GB" sz="1200" dirty="0" smtClean="0">
                <a:solidFill>
                  <a:schemeClr val="tx2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cs-CZ" sz="1200" dirty="0" smtClean="0">
                <a:solidFill>
                  <a:schemeClr val="tx2"/>
                </a:solidFill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kruhový diagram výukových technologií promítnutých do výukových aktivit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283" y="2168752"/>
            <a:ext cx="4727974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700" dirty="0">
                <a:solidFill>
                  <a:schemeClr val="bg1"/>
                </a:solidFill>
              </a:rPr>
              <a:t>https://abc-ld.org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786" y="5103906"/>
            <a:ext cx="1114351" cy="1368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6" t="3091" r="16017" b="14857"/>
          <a:stretch/>
        </p:blipFill>
        <p:spPr>
          <a:xfrm>
            <a:off x="6343735" y="5106577"/>
            <a:ext cx="1328224" cy="13893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0" y="-4596"/>
            <a:ext cx="9138845" cy="4693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lIns="68571" tIns="34286" rIns="68571" bIns="34286">
            <a:spAutoFit/>
          </a:bodyPr>
          <a:lstStyle/>
          <a:p>
            <a:pPr algn="ctr"/>
            <a:r>
              <a:rPr lang="en-GB" sz="2600" b="1" dirty="0">
                <a:solidFill>
                  <a:schemeClr val="bg1"/>
                </a:solidFill>
              </a:rPr>
              <a:t>ABC Learning Design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540272" y="4399816"/>
            <a:ext cx="308997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5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Mapa </a:t>
            </a:r>
            <a:r>
              <a:rPr lang="en-GB" sz="15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ABC </a:t>
            </a:r>
            <a:r>
              <a:rPr lang="en-GB" sz="15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LD </a:t>
            </a:r>
            <a:r>
              <a:rPr lang="cs-CZ" sz="15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komunity</a:t>
            </a:r>
            <a:endParaRPr lang="en-GB" sz="15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34">
            <a:extLst>
              <a:ext uri="{FF2B5EF4-FFF2-40B4-BE49-F238E27FC236}">
                <a16:creationId xmlns:a16="http://schemas.microsoft.com/office/drawing/2014/main" id="{966E3A2D-F063-4B13-8A8D-99FFBCD5B4D4}"/>
              </a:ext>
            </a:extLst>
          </p:cNvPr>
          <p:cNvSpPr txBox="1"/>
          <p:nvPr/>
        </p:nvSpPr>
        <p:spPr>
          <a:xfrm rot="5400000">
            <a:off x="3838766" y="4706183"/>
            <a:ext cx="688721" cy="215444"/>
          </a:xfrm>
          <a:prstGeom prst="rect">
            <a:avLst/>
          </a:prstGeom>
          <a:solidFill>
            <a:srgbClr val="FFD2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 smtClean="0"/>
              <a:t>Spolupráce</a:t>
            </a:r>
            <a:endParaRPr lang="en-GB" sz="800" b="1" dirty="0"/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CECD3391-196A-4D8F-8243-87EA80CBFC23}"/>
              </a:ext>
            </a:extLst>
          </p:cNvPr>
          <p:cNvSpPr txBox="1"/>
          <p:nvPr/>
        </p:nvSpPr>
        <p:spPr>
          <a:xfrm rot="2154465">
            <a:off x="3102847" y="3407096"/>
            <a:ext cx="924782" cy="215444"/>
          </a:xfrm>
          <a:prstGeom prst="rect">
            <a:avLst/>
          </a:prstGeom>
          <a:solidFill>
            <a:srgbClr val="A2F5ED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 smtClean="0"/>
              <a:t>Získávání znalostí</a:t>
            </a:r>
            <a:endParaRPr lang="en-GB" sz="800" b="1" dirty="0"/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9A5CEF99-623E-46FF-9A97-BD8A8786AEB1}"/>
              </a:ext>
            </a:extLst>
          </p:cNvPr>
          <p:cNvSpPr txBox="1"/>
          <p:nvPr/>
        </p:nvSpPr>
        <p:spPr>
          <a:xfrm rot="19554099">
            <a:off x="1273342" y="3329899"/>
            <a:ext cx="612852" cy="215444"/>
          </a:xfrm>
          <a:prstGeom prst="rect">
            <a:avLst/>
          </a:prstGeom>
          <a:solidFill>
            <a:srgbClr val="BDEA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 smtClean="0"/>
              <a:t>Tvorba</a:t>
            </a:r>
            <a:endParaRPr lang="en-GB" sz="1400" b="1" dirty="0"/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75801B86-2DFC-40B8-8794-61E417F8B8A3}"/>
              </a:ext>
            </a:extLst>
          </p:cNvPr>
          <p:cNvSpPr txBox="1"/>
          <p:nvPr/>
        </p:nvSpPr>
        <p:spPr>
          <a:xfrm rot="16200000">
            <a:off x="488481" y="4673722"/>
            <a:ext cx="723533" cy="215444"/>
          </a:xfrm>
          <a:prstGeom prst="rect">
            <a:avLst/>
          </a:prstGeom>
          <a:solidFill>
            <a:srgbClr val="BB98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/>
              <a:t>P</a:t>
            </a:r>
            <a:r>
              <a:rPr lang="cs-CZ" sz="800" b="1" dirty="0" err="1" smtClean="0"/>
              <a:t>rocvičování</a:t>
            </a:r>
            <a:endParaRPr lang="en-GB" sz="800" b="1" dirty="0"/>
          </a:p>
        </p:txBody>
      </p:sp>
      <p:sp>
        <p:nvSpPr>
          <p:cNvPr id="25" name="TextBox 30">
            <a:extLst>
              <a:ext uri="{FF2B5EF4-FFF2-40B4-BE49-F238E27FC236}">
                <a16:creationId xmlns:a16="http://schemas.microsoft.com/office/drawing/2014/main" id="{530BF04B-608A-4238-A0BD-6A07D806B246}"/>
              </a:ext>
            </a:extLst>
          </p:cNvPr>
          <p:cNvSpPr txBox="1"/>
          <p:nvPr/>
        </p:nvSpPr>
        <p:spPr>
          <a:xfrm rot="2019308">
            <a:off x="1200394" y="6086377"/>
            <a:ext cx="848308" cy="215444"/>
          </a:xfrm>
          <a:prstGeom prst="rect">
            <a:avLst/>
          </a:prstGeom>
          <a:solidFill>
            <a:srgbClr val="F8807F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800" b="1" dirty="0" smtClean="0"/>
              <a:t>Prozkoumávání</a:t>
            </a:r>
            <a:endParaRPr lang="en-GB" sz="800" b="1" dirty="0"/>
          </a:p>
        </p:txBody>
      </p:sp>
      <p:sp>
        <p:nvSpPr>
          <p:cNvPr id="27" name="TextBox 33">
            <a:extLst>
              <a:ext uri="{FF2B5EF4-FFF2-40B4-BE49-F238E27FC236}">
                <a16:creationId xmlns:a16="http://schemas.microsoft.com/office/drawing/2014/main" id="{A4CC0A5C-0654-46ED-96E2-DDECA5A6E148}"/>
              </a:ext>
            </a:extLst>
          </p:cNvPr>
          <p:cNvSpPr txBox="1"/>
          <p:nvPr/>
        </p:nvSpPr>
        <p:spPr>
          <a:xfrm rot="19373605">
            <a:off x="3135880" y="6054363"/>
            <a:ext cx="680909" cy="215444"/>
          </a:xfrm>
          <a:prstGeom prst="rect">
            <a:avLst/>
          </a:prstGeom>
          <a:solidFill>
            <a:srgbClr val="7AAEE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/>
              <a:t>Dis</a:t>
            </a:r>
            <a:r>
              <a:rPr lang="cs-CZ" sz="800" b="1" dirty="0" smtClean="0"/>
              <a:t>kuse</a:t>
            </a:r>
            <a:endParaRPr lang="en-GB" sz="800" b="1" dirty="0"/>
          </a:p>
        </p:txBody>
      </p:sp>
    </p:spTree>
    <p:extLst>
      <p:ext uri="{BB962C8B-B14F-4D97-AF65-F5344CB8AC3E}">
        <p14:creationId xmlns:p14="http://schemas.microsoft.com/office/powerpoint/2010/main" val="2943157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343</Words>
  <Application>Microsoft Office PowerPoint</Application>
  <PresentationFormat>Předvádění na obrazovce (4:3)</PresentationFormat>
  <Paragraphs>33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Cambria</vt:lpstr>
      <vt:lpstr>MS Mincho</vt:lpstr>
      <vt:lpstr>Times New Roman</vt:lpstr>
      <vt:lpstr>Office Theme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rmhznpe;n.perovic@ucl.ac.uk</dc:creator>
  <cp:lastModifiedBy>lfukpl\tonar</cp:lastModifiedBy>
  <cp:revision>35</cp:revision>
  <cp:lastPrinted>2017-06-12T14:51:32Z</cp:lastPrinted>
  <dcterms:created xsi:type="dcterms:W3CDTF">2017-06-12T13:31:08Z</dcterms:created>
  <dcterms:modified xsi:type="dcterms:W3CDTF">2020-09-23T18:40:02Z</dcterms:modified>
</cp:coreProperties>
</file>