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notesMasterIdLst>
    <p:notesMasterId r:id="rId44"/>
  </p:notesMasterIdLst>
  <p:handoutMasterIdLst>
    <p:handoutMasterId r:id="rId45"/>
  </p:handoutMasterIdLst>
  <p:sldIdLst>
    <p:sldId id="405" r:id="rId6"/>
    <p:sldId id="297" r:id="rId7"/>
    <p:sldId id="414" r:id="rId8"/>
    <p:sldId id="415" r:id="rId9"/>
    <p:sldId id="406" r:id="rId10"/>
    <p:sldId id="519" r:id="rId11"/>
    <p:sldId id="412" r:id="rId12"/>
    <p:sldId id="343" r:id="rId13"/>
    <p:sldId id="377" r:id="rId14"/>
    <p:sldId id="389" r:id="rId15"/>
    <p:sldId id="517" r:id="rId16"/>
    <p:sldId id="383" r:id="rId17"/>
    <p:sldId id="384" r:id="rId18"/>
    <p:sldId id="385" r:id="rId19"/>
    <p:sldId id="386" r:id="rId20"/>
    <p:sldId id="387" r:id="rId21"/>
    <p:sldId id="518" r:id="rId22"/>
    <p:sldId id="523" r:id="rId23"/>
    <p:sldId id="396" r:id="rId24"/>
    <p:sldId id="319" r:id="rId25"/>
    <p:sldId id="522" r:id="rId26"/>
    <p:sldId id="400" r:id="rId27"/>
    <p:sldId id="401" r:id="rId28"/>
    <p:sldId id="402" r:id="rId29"/>
    <p:sldId id="403" r:id="rId30"/>
    <p:sldId id="404" r:id="rId31"/>
    <p:sldId id="354" r:id="rId32"/>
    <p:sldId id="398" r:id="rId33"/>
    <p:sldId id="393" r:id="rId34"/>
    <p:sldId id="395" r:id="rId35"/>
    <p:sldId id="399" r:id="rId36"/>
    <p:sldId id="516" r:id="rId37"/>
    <p:sldId id="521" r:id="rId38"/>
    <p:sldId id="336" r:id="rId39"/>
    <p:sldId id="520" r:id="rId40"/>
    <p:sldId id="397" r:id="rId41"/>
    <p:sldId id="267" r:id="rId42"/>
    <p:sldId id="413" r:id="rId43"/>
  </p:sldIdLst>
  <p:sldSz cx="12801600" cy="9601200" type="A3"/>
  <p:notesSz cx="9944100" cy="6805613"/>
  <p:defaultTextStyle>
    <a:defPPr>
      <a:defRPr lang="en-US"/>
    </a:defPPr>
    <a:lvl1pPr marL="0" algn="l" defTabSz="107515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7576" algn="l" defTabSz="107515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75155" algn="l" defTabSz="107515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12733" algn="l" defTabSz="107515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50310" algn="l" defTabSz="107515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87887" algn="l" defTabSz="107515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25463" algn="l" defTabSz="107515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63042" algn="l" defTabSz="107515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00619" algn="l" defTabSz="107515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>
          <p15:clr>
            <a:srgbClr val="A4A3A4"/>
          </p15:clr>
        </p15:guide>
        <p15:guide id="2" pos="40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cu" initials="u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416D"/>
    <a:srgbClr val="2B4143"/>
    <a:srgbClr val="002855"/>
    <a:srgbClr val="496C2E"/>
    <a:srgbClr val="F2D9C0"/>
    <a:srgbClr val="F8D8D8"/>
    <a:srgbClr val="D9D59B"/>
    <a:srgbClr val="395F5F"/>
    <a:srgbClr val="BFAAFC"/>
    <a:srgbClr val="F6E4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9" autoAdjust="0"/>
    <p:restoredTop sz="93537" autoAdjust="0"/>
  </p:normalViewPr>
  <p:slideViewPr>
    <p:cSldViewPr snapToGrid="0">
      <p:cViewPr varScale="1">
        <p:scale>
          <a:sx n="75" d="100"/>
          <a:sy n="75" d="100"/>
        </p:scale>
        <p:origin x="1692" y="72"/>
      </p:cViewPr>
      <p:guideLst>
        <p:guide orient="horz" pos="3024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8334"/>
    </p:cViewPr>
  </p:sorterViewPr>
  <p:notesViewPr>
    <p:cSldViewPr snapToGrid="0">
      <p:cViewPr varScale="1">
        <p:scale>
          <a:sx n="52" d="100"/>
          <a:sy n="52" d="100"/>
        </p:scale>
        <p:origin x="2814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75567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9806" cy="341150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1976" y="1"/>
            <a:ext cx="4309806" cy="341150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F9D493A4-3FDE-4DB3-8D4E-6231DF3D3DAA}" type="datetime7">
              <a:rPr lang="en-GB" smtClean="0"/>
              <a:t>Sep-20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40113" y="850900"/>
            <a:ext cx="3063875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5109" y="3275692"/>
            <a:ext cx="7953887" cy="2679221"/>
          </a:xfrm>
          <a:prstGeom prst="rect">
            <a:avLst/>
          </a:prstGeom>
        </p:spPr>
        <p:txBody>
          <a:bodyPr vert="horz" lIns="91433" tIns="45717" rIns="91433" bIns="4571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64464"/>
            <a:ext cx="4309806" cy="341150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1976" y="6464464"/>
            <a:ext cx="4309806" cy="341150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4AA3A4F2-8174-4E30-845C-3D5251375C7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379070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7145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4290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1436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8581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725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870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200016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7161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="1" dirty="0">
                <a:ea typeface="ＭＳ Ｐゴシック" panose="020B0600070205080204" pitchFamily="34" charset="-128"/>
              </a:rPr>
              <a:t>Mention flipping</a:t>
            </a:r>
            <a:endParaRPr lang="en-US" dirty="0">
              <a:ea typeface="ＭＳ Ｐゴシック" panose="020B0600070205080204" pitchFamily="34" charset="-128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E897F79-C32A-42D0-A74A-2ED459009E9C}" type="slidenum">
              <a:rPr lang="en-US" sz="1200"/>
              <a:pPr eaLnBrk="1" hangingPunct="1"/>
              <a:t>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914701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="1" dirty="0">
                <a:ea typeface="ＭＳ Ｐゴシック" panose="020B0600070205080204" pitchFamily="34" charset="-128"/>
              </a:rPr>
              <a:t>Mention flipping</a:t>
            </a:r>
            <a:endParaRPr lang="en-US" dirty="0">
              <a:ea typeface="ＭＳ Ｐゴシック" panose="020B0600070205080204" pitchFamily="34" charset="-128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E897F79-C32A-42D0-A74A-2ED459009E9C}" type="slidenum">
              <a:rPr lang="en-US" sz="1200"/>
              <a:pPr eaLnBrk="1" hangingPunct="1"/>
              <a:t>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374359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="1" dirty="0">
                <a:ea typeface="ＭＳ Ｐゴシック" panose="020B0600070205080204" pitchFamily="34" charset="-128"/>
              </a:rPr>
              <a:t>Mention flipping</a:t>
            </a:r>
            <a:endParaRPr lang="en-US" dirty="0">
              <a:ea typeface="ＭＳ Ｐゴシック" panose="020B0600070205080204" pitchFamily="34" charset="-128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E897F79-C32A-42D0-A74A-2ED459009E9C}" type="slidenum">
              <a:rPr lang="en-US" sz="1200"/>
              <a:pPr eaLnBrk="1" hangingPunct="1"/>
              <a:t>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16103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="1" dirty="0"/>
              <a:t>CENTRE - Every year of study, every programme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dirty="0"/>
              <a:t>Inspire program teams to enhance connections across years of study, between staff and students, and between disciplines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dirty="0"/>
              <a:t>Think about nature of </a:t>
            </a:r>
            <a:r>
              <a:rPr lang="en-US" altLang="en-US" dirty="0"/>
              <a:t>‘</a:t>
            </a:r>
            <a:r>
              <a:rPr lang="en-US" dirty="0"/>
              <a:t>research</a:t>
            </a:r>
            <a:r>
              <a:rPr lang="en-US" altLang="en-US" dirty="0"/>
              <a:t>’</a:t>
            </a:r>
            <a:r>
              <a:rPr lang="en-US" dirty="0"/>
              <a:t> in and beyond one</a:t>
            </a:r>
            <a:r>
              <a:rPr lang="en-US" altLang="en-US" dirty="0"/>
              <a:t>’</a:t>
            </a:r>
            <a:r>
              <a:rPr lang="en-US" dirty="0"/>
              <a:t>s own discipline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dirty="0"/>
              <a:t>Framework for good curriculum design: Diversity &amp; Department-specific</a:t>
            </a:r>
          </a:p>
          <a:p>
            <a:pPr eaLnBrk="1" hangingPunct="1">
              <a:spcBef>
                <a:spcPct val="0"/>
              </a:spcBef>
            </a:pPr>
            <a:r>
              <a:rPr lang="en-US" b="1" dirty="0"/>
              <a:t>01 - Students make connections &amp; conversations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 dirty="0"/>
              <a:t>‘</a:t>
            </a:r>
            <a:r>
              <a:rPr lang="en-US" dirty="0"/>
              <a:t>Meet your researcher</a:t>
            </a:r>
            <a:r>
              <a:rPr lang="en-US" altLang="en-US" dirty="0"/>
              <a:t>’</a:t>
            </a:r>
            <a:endParaRPr lang="en-US" dirty="0"/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dirty="0"/>
              <a:t>Revisiting personal tutor</a:t>
            </a:r>
            <a:r>
              <a:rPr lang="en-US" altLang="en-US" dirty="0"/>
              <a:t>’</a:t>
            </a:r>
            <a:r>
              <a:rPr lang="en-US" dirty="0"/>
              <a:t>s role</a:t>
            </a:r>
          </a:p>
          <a:p>
            <a:pPr eaLnBrk="1" hangingPunct="1">
              <a:spcBef>
                <a:spcPct val="0"/>
              </a:spcBef>
            </a:pPr>
            <a:r>
              <a:rPr lang="en-US" b="1" dirty="0"/>
              <a:t>02 -Sequence of research learning 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dirty="0"/>
              <a:t>Engaging in research process and thinking at every stage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 dirty="0"/>
              <a:t>‘</a:t>
            </a:r>
            <a:r>
              <a:rPr lang="en-US" dirty="0"/>
              <a:t>capstone</a:t>
            </a:r>
            <a:r>
              <a:rPr lang="en-US" altLang="en-US" dirty="0"/>
              <a:t>’</a:t>
            </a:r>
            <a:r>
              <a:rPr lang="en-US" dirty="0"/>
              <a:t> research opportunity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altLang="en-US" dirty="0"/>
              <a:t>‘</a:t>
            </a:r>
            <a:r>
              <a:rPr lang="en-US" dirty="0"/>
              <a:t>Vertical</a:t>
            </a:r>
            <a:r>
              <a:rPr lang="en-US" altLang="en-US" dirty="0"/>
              <a:t>’</a:t>
            </a:r>
            <a:r>
              <a:rPr lang="en-US" dirty="0"/>
              <a:t> modules</a:t>
            </a:r>
          </a:p>
          <a:p>
            <a:pPr eaLnBrk="1" hangingPunct="1">
              <a:spcBef>
                <a:spcPct val="0"/>
              </a:spcBef>
            </a:pPr>
            <a:r>
              <a:rPr lang="en-US" b="1" dirty="0"/>
              <a:t>03 - Clear opportunities to connect subject learning with other disciplines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dirty="0"/>
              <a:t>Linking out to the wider world, global citizenship</a:t>
            </a:r>
          </a:p>
          <a:p>
            <a:pPr eaLnBrk="1" hangingPunct="1">
              <a:spcBef>
                <a:spcPct val="0"/>
              </a:spcBef>
            </a:pPr>
            <a:r>
              <a:rPr lang="en-US" b="1" dirty="0"/>
              <a:t>04 - Opportunities to connect with wider learning and skills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dirty="0"/>
              <a:t>Teamwork, project mgmt, creativity, leadership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dirty="0"/>
              <a:t>Ability to articulate relevance of learning and skills to future career</a:t>
            </a:r>
          </a:p>
          <a:p>
            <a:pPr eaLnBrk="1" hangingPunct="1">
              <a:spcBef>
                <a:spcPct val="0"/>
              </a:spcBef>
            </a:pPr>
            <a:r>
              <a:rPr lang="en-US" b="1" dirty="0"/>
              <a:t>05 - Assessment as research </a:t>
            </a:r>
            <a:r>
              <a:rPr lang="en-US" altLang="en-US" b="1" dirty="0"/>
              <a:t>‘</a:t>
            </a:r>
            <a:r>
              <a:rPr lang="en-US" b="1" dirty="0"/>
              <a:t>output</a:t>
            </a:r>
            <a:r>
              <a:rPr lang="en-US" altLang="en-US" b="1" dirty="0"/>
              <a:t>’</a:t>
            </a:r>
            <a:endParaRPr lang="en-US" b="1" dirty="0"/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dirty="0"/>
              <a:t>Articles, blogs, exhibitions, presentations, videos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dirty="0"/>
              <a:t>Impact beyond university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dirty="0"/>
              <a:t>Relevance to career</a:t>
            </a:r>
          </a:p>
          <a:p>
            <a:pPr eaLnBrk="1" hangingPunct="1">
              <a:spcBef>
                <a:spcPct val="0"/>
              </a:spcBef>
            </a:pPr>
            <a:r>
              <a:rPr lang="en-US" b="1" dirty="0"/>
              <a:t>06 - Sense of belonging, being part of a community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dirty="0"/>
              <a:t>Connecting with each other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dirty="0"/>
              <a:t>Group projects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lang="en-US" dirty="0"/>
              <a:t>Peer mentoring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 dirty="0"/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en-US" dirty="0"/>
          </a:p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41619CC6-DE1F-4079-8DFE-A86AE4777379}" type="slidenum">
              <a:rPr lang="en-US" sz="1200"/>
              <a:pPr eaLnBrk="1" hangingPunct="1"/>
              <a:t>9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76635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3783F911-1FF5-462C-9435-76D889EF64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EA5A18E6-91E8-4089-9ED4-4805411A1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8BAF7466-F832-487B-91AB-73D55BD10B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E535A17F-66A1-4700-B665-FC36336938AC}" type="slidenum">
              <a:rPr lang="en-GB" altLang="en-US" smtClean="0"/>
              <a:pPr/>
              <a:t>37</a:t>
            </a:fld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400"/>
            </a:lvl1pPr>
            <a:lvl2pPr marL="640003" indent="0" algn="ctr">
              <a:buNone/>
              <a:defRPr sz="2800"/>
            </a:lvl2pPr>
            <a:lvl3pPr marL="1280006" indent="0" algn="ctr">
              <a:buNone/>
              <a:defRPr sz="2500"/>
            </a:lvl3pPr>
            <a:lvl4pPr marL="1920009" indent="0" algn="ctr">
              <a:buNone/>
              <a:defRPr sz="2200"/>
            </a:lvl4pPr>
            <a:lvl5pPr marL="2560013" indent="0" algn="ctr">
              <a:buNone/>
              <a:defRPr sz="2200"/>
            </a:lvl5pPr>
            <a:lvl6pPr marL="3200016" indent="0" algn="ctr">
              <a:buNone/>
              <a:defRPr sz="2200"/>
            </a:lvl6pPr>
            <a:lvl7pPr marL="3840019" indent="0" algn="ctr">
              <a:buNone/>
              <a:defRPr sz="2200"/>
            </a:lvl7pPr>
            <a:lvl8pPr marL="4480022" indent="0" algn="ctr">
              <a:buNone/>
              <a:defRPr sz="2200"/>
            </a:lvl8pPr>
            <a:lvl9pPr marL="5120025" indent="0" algn="ctr">
              <a:buNone/>
              <a:defRPr sz="2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ED5FE-8356-43A7-BC78-D04F51E533A0}" type="datetime7">
              <a:rPr lang="en-GB" smtClean="0"/>
              <a:t>Sep-20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2FF6-C3CA-4071-A46A-383B9E73E6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5986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1AC48-3D61-4A27-A98E-31E0F96E9529}" type="datetime7">
              <a:rPr lang="en-GB" smtClean="0"/>
              <a:t>Sep-20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2FF6-C3CA-4071-A46A-383B9E73E6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9049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7" y="511175"/>
            <a:ext cx="2760345" cy="81365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2" y="511175"/>
            <a:ext cx="8121015" cy="81365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A75A8-82EB-4F78-B93C-4FB1EE185BD1}" type="datetime7">
              <a:rPr lang="en-GB" smtClean="0"/>
              <a:t>Sep-20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2FF6-C3CA-4071-A46A-383B9E73E6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1798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right-blu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8" r="25293" b="23051"/>
          <a:stretch>
            <a:fillRect/>
          </a:stretch>
        </p:blipFill>
        <p:spPr bwMode="auto">
          <a:xfrm>
            <a:off x="0" y="0"/>
            <a:ext cx="12801600" cy="1931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3390" y="2078039"/>
            <a:ext cx="11894820" cy="191579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3390" y="4296093"/>
            <a:ext cx="11894820" cy="4336097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453390" y="8743315"/>
            <a:ext cx="11894820" cy="6667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96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 defTabSz="12801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934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/>
          <p:cNvSpPr txBox="1">
            <a:spLocks noChangeArrowheads="1"/>
          </p:cNvSpPr>
          <p:nvPr userDrawn="1"/>
        </p:nvSpPr>
        <p:spPr bwMode="auto">
          <a:xfrm>
            <a:off x="1360170" y="8878889"/>
            <a:ext cx="5442903" cy="796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128016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960" baseline="30000" dirty="0">
                <a:solidFill>
                  <a:srgbClr val="808080">
                    <a:lumMod val="75000"/>
                  </a:srgbClr>
                </a:solidFill>
              </a:rPr>
              <a:t>ConnectedCurriculum@ucl.ac.uk</a:t>
            </a:r>
          </a:p>
          <a:p>
            <a:pPr defTabSz="128016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960" baseline="30000" dirty="0">
                <a:solidFill>
                  <a:srgbClr val="808080">
                    <a:lumMod val="75000"/>
                  </a:srgbClr>
                </a:solidFill>
              </a:rPr>
              <a:t>@</a:t>
            </a:r>
            <a:r>
              <a:rPr lang="en-GB" sz="1960" baseline="30000" dirty="0" err="1">
                <a:solidFill>
                  <a:srgbClr val="808080">
                    <a:lumMod val="75000"/>
                  </a:srgbClr>
                </a:solidFill>
              </a:rPr>
              <a:t>UCLConnectedC</a:t>
            </a:r>
            <a:endParaRPr lang="en-GB" sz="1960" baseline="30000" dirty="0">
              <a:solidFill>
                <a:srgbClr val="808080">
                  <a:lumMod val="75000"/>
                </a:srgbClr>
              </a:solidFill>
            </a:endParaRPr>
          </a:p>
          <a:p>
            <a:pPr defTabSz="128016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960" baseline="30000" dirty="0">
                <a:solidFill>
                  <a:srgbClr val="808080">
                    <a:lumMod val="75000"/>
                  </a:srgbClr>
                </a:solidFill>
              </a:rPr>
              <a:t>www.ucl.ac.uk/connectedcurriculum</a:t>
            </a:r>
            <a:endParaRPr lang="en-US" sz="1960" dirty="0">
              <a:solidFill>
                <a:srgbClr val="808080">
                  <a:lumMod val="75000"/>
                </a:srgbClr>
              </a:solidFill>
            </a:endParaRPr>
          </a:p>
        </p:txBody>
      </p:sp>
      <p:pic>
        <p:nvPicPr>
          <p:cNvPr id="5" name="Picture 6" descr="CC logo revised_16_04_ON WHIT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8127684"/>
            <a:ext cx="1371283" cy="1373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/>
            </a:lvl1pPr>
          </a:lstStyle>
          <a:p>
            <a:fld id="{981B7572-AC34-4840-875B-96FC164289D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036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238" y="6169661"/>
            <a:ext cx="10881360" cy="1906905"/>
          </a:xfrm>
        </p:spPr>
        <p:txBody>
          <a:bodyPr/>
          <a:lstStyle>
            <a:lvl1pPr algn="l">
              <a:defRPr sz="56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238" y="4069399"/>
            <a:ext cx="10881360" cy="2100262"/>
          </a:xfrm>
        </p:spPr>
        <p:txBody>
          <a:bodyPr anchor="b"/>
          <a:lstStyle>
            <a:lvl1pPr marL="0" indent="0">
              <a:buNone/>
              <a:defRPr sz="2800"/>
            </a:lvl1pPr>
            <a:lvl2pPr marL="640080" indent="0">
              <a:buNone/>
              <a:defRPr sz="2520"/>
            </a:lvl2pPr>
            <a:lvl3pPr marL="1280160" indent="0">
              <a:buNone/>
              <a:defRPr sz="2240"/>
            </a:lvl3pPr>
            <a:lvl4pPr marL="1920240" indent="0">
              <a:buNone/>
              <a:defRPr sz="1960"/>
            </a:lvl4pPr>
            <a:lvl5pPr marL="2560320" indent="0">
              <a:buNone/>
              <a:defRPr sz="1960"/>
            </a:lvl5pPr>
            <a:lvl6pPr marL="3200400" indent="0">
              <a:buNone/>
              <a:defRPr sz="1960"/>
            </a:lvl6pPr>
            <a:lvl7pPr marL="3840480" indent="0">
              <a:buNone/>
              <a:defRPr sz="1960"/>
            </a:lvl7pPr>
            <a:lvl8pPr marL="4480560" indent="0">
              <a:buNone/>
              <a:defRPr sz="1960"/>
            </a:lvl8pPr>
            <a:lvl9pPr marL="5120640" indent="0">
              <a:buNone/>
              <a:defRPr sz="196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24CCA8-69DD-4FCC-B35A-9BE006E1B29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994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2281" y="3791586"/>
            <a:ext cx="5836285" cy="4840605"/>
          </a:xfrm>
        </p:spPr>
        <p:txBody>
          <a:bodyPr/>
          <a:lstStyle>
            <a:lvl1pPr>
              <a:defRPr sz="3920"/>
            </a:lvl1pPr>
            <a:lvl2pPr>
              <a:defRPr sz="3360"/>
            </a:lvl2pPr>
            <a:lvl3pPr>
              <a:defRPr sz="2800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1926" y="3791586"/>
            <a:ext cx="5836285" cy="4840605"/>
          </a:xfrm>
        </p:spPr>
        <p:txBody>
          <a:bodyPr/>
          <a:lstStyle>
            <a:lvl1pPr>
              <a:defRPr sz="3920"/>
            </a:lvl1pPr>
            <a:lvl2pPr>
              <a:defRPr sz="3360"/>
            </a:lvl2pPr>
            <a:lvl3pPr>
              <a:defRPr sz="2800"/>
            </a:lvl3pPr>
            <a:lvl4pPr>
              <a:defRPr sz="2520"/>
            </a:lvl4pPr>
            <a:lvl5pPr>
              <a:defRPr sz="2520"/>
            </a:lvl5pPr>
            <a:lvl6pPr>
              <a:defRPr sz="2520"/>
            </a:lvl6pPr>
            <a:lvl7pPr>
              <a:defRPr sz="2520"/>
            </a:lvl7pPr>
            <a:lvl8pPr>
              <a:defRPr sz="2520"/>
            </a:lvl8pPr>
            <a:lvl9pPr>
              <a:defRPr sz="252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2998F0-9777-4F4A-B912-E2ACACB5618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748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384493"/>
            <a:ext cx="1152144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149158"/>
            <a:ext cx="5656263" cy="89566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" y="3044825"/>
            <a:ext cx="5656263" cy="5531803"/>
          </a:xfrm>
        </p:spPr>
        <p:txBody>
          <a:bodyPr/>
          <a:lstStyle>
            <a:lvl1pPr>
              <a:defRPr sz="3360"/>
            </a:lvl1pPr>
            <a:lvl2pPr>
              <a:defRPr sz="2800"/>
            </a:lvl2pPr>
            <a:lvl3pPr>
              <a:defRPr sz="252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03036" y="2149158"/>
            <a:ext cx="5658485" cy="89566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03036" y="3044825"/>
            <a:ext cx="5658485" cy="5531803"/>
          </a:xfrm>
        </p:spPr>
        <p:txBody>
          <a:bodyPr/>
          <a:lstStyle>
            <a:lvl1pPr>
              <a:defRPr sz="3360"/>
            </a:lvl1pPr>
            <a:lvl2pPr>
              <a:defRPr sz="2800"/>
            </a:lvl2pPr>
            <a:lvl3pPr>
              <a:defRPr sz="252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5EAD94-0FD2-482B-BE62-32BBA348EA7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5776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5E1A26-9B74-4FE2-A5CD-4365AD63B1A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44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2E7BB6-1E08-498F-8A69-62DE7985E7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2769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1" y="382270"/>
            <a:ext cx="4211638" cy="162687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5070" y="382271"/>
            <a:ext cx="7156450" cy="8194358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1" y="2009141"/>
            <a:ext cx="4211638" cy="6567488"/>
          </a:xfrm>
        </p:spPr>
        <p:txBody>
          <a:bodyPr/>
          <a:lstStyle>
            <a:lvl1pPr marL="0" indent="0">
              <a:buNone/>
              <a:defRPr sz="1960"/>
            </a:lvl1pPr>
            <a:lvl2pPr marL="640080" indent="0">
              <a:buNone/>
              <a:defRPr sz="1680"/>
            </a:lvl2pPr>
            <a:lvl3pPr marL="1280160" indent="0">
              <a:buNone/>
              <a:defRPr sz="1400"/>
            </a:lvl3pPr>
            <a:lvl4pPr marL="1920240" indent="0">
              <a:buNone/>
              <a:defRPr sz="1260"/>
            </a:lvl4pPr>
            <a:lvl5pPr marL="2560320" indent="0">
              <a:buNone/>
              <a:defRPr sz="1260"/>
            </a:lvl5pPr>
            <a:lvl6pPr marL="3200400" indent="0">
              <a:buNone/>
              <a:defRPr sz="1260"/>
            </a:lvl6pPr>
            <a:lvl7pPr marL="3840480" indent="0">
              <a:buNone/>
              <a:defRPr sz="1260"/>
            </a:lvl7pPr>
            <a:lvl8pPr marL="4480560" indent="0">
              <a:buNone/>
              <a:defRPr sz="1260"/>
            </a:lvl8pPr>
            <a:lvl9pPr marL="5120640" indent="0">
              <a:buNone/>
              <a:defRPr sz="126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2E28EC-1DEE-44F5-9E29-2B73D086471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313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0605D-EFA9-493D-AB70-E2CBEB4BBAFB}" type="datetime7">
              <a:rPr lang="en-GB" smtClean="0"/>
              <a:t>Sep-20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2FF6-C3CA-4071-A46A-383B9E73E6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18216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9203" y="6720840"/>
            <a:ext cx="7680960" cy="79343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09203" y="857885"/>
            <a:ext cx="7680960" cy="5760720"/>
          </a:xfrm>
        </p:spPr>
        <p:txBody>
          <a:bodyPr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09203" y="7514273"/>
            <a:ext cx="7680960" cy="1126807"/>
          </a:xfrm>
        </p:spPr>
        <p:txBody>
          <a:bodyPr/>
          <a:lstStyle>
            <a:lvl1pPr marL="0" indent="0">
              <a:buNone/>
              <a:defRPr sz="1960"/>
            </a:lvl1pPr>
            <a:lvl2pPr marL="640080" indent="0">
              <a:buNone/>
              <a:defRPr sz="1680"/>
            </a:lvl2pPr>
            <a:lvl3pPr marL="1280160" indent="0">
              <a:buNone/>
              <a:defRPr sz="1400"/>
            </a:lvl3pPr>
            <a:lvl4pPr marL="1920240" indent="0">
              <a:buNone/>
              <a:defRPr sz="1260"/>
            </a:lvl4pPr>
            <a:lvl5pPr marL="2560320" indent="0">
              <a:buNone/>
              <a:defRPr sz="1260"/>
            </a:lvl5pPr>
            <a:lvl6pPr marL="3200400" indent="0">
              <a:buNone/>
              <a:defRPr sz="1260"/>
            </a:lvl6pPr>
            <a:lvl7pPr marL="3840480" indent="0">
              <a:buNone/>
              <a:defRPr sz="1260"/>
            </a:lvl7pPr>
            <a:lvl8pPr marL="4480560" indent="0">
              <a:buNone/>
              <a:defRPr sz="1260"/>
            </a:lvl8pPr>
            <a:lvl9pPr marL="5120640" indent="0">
              <a:buNone/>
              <a:defRPr sz="126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B592EF-8E02-45BF-B595-CD34B5575F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218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938674-8282-4F39-868A-4C18274D589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423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6729" y="1271270"/>
            <a:ext cx="2971482" cy="736092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2281" y="1271270"/>
            <a:ext cx="8701088" cy="736092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F98C53-8D58-4D80-BD87-570E36580F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514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400">
                <a:solidFill>
                  <a:schemeClr val="tx1"/>
                </a:solidFill>
              </a:defRPr>
            </a:lvl1pPr>
            <a:lvl2pPr marL="640003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00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192000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56001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20001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384001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48002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12002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664FA-A71E-4B6E-B143-E98FDC2A2E9F}" type="datetime7">
              <a:rPr lang="en-GB" smtClean="0"/>
              <a:t>Sep-20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2FF6-C3CA-4071-A46A-383B9E73E6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6849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48F95-6370-457A-A538-56DD90CD66F4}" type="datetime7">
              <a:rPr lang="en-GB" smtClean="0"/>
              <a:t>Sep-20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2FF6-C3CA-4071-A46A-383B9E73E6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73424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03" indent="0">
              <a:buNone/>
              <a:defRPr sz="2800" b="1"/>
            </a:lvl2pPr>
            <a:lvl3pPr marL="1280006" indent="0">
              <a:buNone/>
              <a:defRPr sz="2500" b="1"/>
            </a:lvl3pPr>
            <a:lvl4pPr marL="1920009" indent="0">
              <a:buNone/>
              <a:defRPr sz="2200" b="1"/>
            </a:lvl4pPr>
            <a:lvl5pPr marL="2560013" indent="0">
              <a:buNone/>
              <a:defRPr sz="2200" b="1"/>
            </a:lvl5pPr>
            <a:lvl6pPr marL="3200016" indent="0">
              <a:buNone/>
              <a:defRPr sz="2200" b="1"/>
            </a:lvl6pPr>
            <a:lvl7pPr marL="3840019" indent="0">
              <a:buNone/>
              <a:defRPr sz="2200" b="1"/>
            </a:lvl7pPr>
            <a:lvl8pPr marL="4480022" indent="0">
              <a:buNone/>
              <a:defRPr sz="2200" b="1"/>
            </a:lvl8pPr>
            <a:lvl9pPr marL="5120025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2" y="2353628"/>
            <a:ext cx="5442347" cy="1153477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0003" indent="0">
              <a:buNone/>
              <a:defRPr sz="2800" b="1"/>
            </a:lvl2pPr>
            <a:lvl3pPr marL="1280006" indent="0">
              <a:buNone/>
              <a:defRPr sz="2500" b="1"/>
            </a:lvl3pPr>
            <a:lvl4pPr marL="1920009" indent="0">
              <a:buNone/>
              <a:defRPr sz="2200" b="1"/>
            </a:lvl4pPr>
            <a:lvl5pPr marL="2560013" indent="0">
              <a:buNone/>
              <a:defRPr sz="2200" b="1"/>
            </a:lvl5pPr>
            <a:lvl6pPr marL="3200016" indent="0">
              <a:buNone/>
              <a:defRPr sz="2200" b="1"/>
            </a:lvl6pPr>
            <a:lvl7pPr marL="3840019" indent="0">
              <a:buNone/>
              <a:defRPr sz="2200" b="1"/>
            </a:lvl7pPr>
            <a:lvl8pPr marL="4480022" indent="0">
              <a:buNone/>
              <a:defRPr sz="2200" b="1"/>
            </a:lvl8pPr>
            <a:lvl9pPr marL="5120025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2" y="3507105"/>
            <a:ext cx="5442347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00D79-90ED-46A9-A4E5-7407014A4B11}" type="datetime7">
              <a:rPr lang="en-GB" smtClean="0"/>
              <a:t>Sep-20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2FF6-C3CA-4071-A46A-383B9E73E6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7763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36FF9-4DBB-4444-90D6-F8C13AFD3E02}" type="datetime7">
              <a:rPr lang="en-GB" smtClean="0"/>
              <a:t>Sep-20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2FF6-C3CA-4071-A46A-383B9E73E6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4440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D4947-7D14-4C7A-91B1-BE7EF24EC46B}" type="datetime7">
              <a:rPr lang="en-GB" smtClean="0"/>
              <a:t>Sep-20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2FF6-C3CA-4071-A46A-383B9E73E6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0476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9" y="640080"/>
            <a:ext cx="4128849" cy="224028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9"/>
            <a:ext cx="6480810" cy="6823075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9" y="2880360"/>
            <a:ext cx="4128849" cy="5336223"/>
          </a:xfrm>
        </p:spPr>
        <p:txBody>
          <a:bodyPr/>
          <a:lstStyle>
            <a:lvl1pPr marL="0" indent="0">
              <a:buNone/>
              <a:defRPr sz="2200"/>
            </a:lvl1pPr>
            <a:lvl2pPr marL="640003" indent="0">
              <a:buNone/>
              <a:defRPr sz="2000"/>
            </a:lvl2pPr>
            <a:lvl3pPr marL="1280006" indent="0">
              <a:buNone/>
              <a:defRPr sz="1700"/>
            </a:lvl3pPr>
            <a:lvl4pPr marL="1920009" indent="0">
              <a:buNone/>
              <a:defRPr sz="1400"/>
            </a:lvl4pPr>
            <a:lvl5pPr marL="2560013" indent="0">
              <a:buNone/>
              <a:defRPr sz="1400"/>
            </a:lvl5pPr>
            <a:lvl6pPr marL="3200016" indent="0">
              <a:buNone/>
              <a:defRPr sz="1400"/>
            </a:lvl6pPr>
            <a:lvl7pPr marL="3840019" indent="0">
              <a:buNone/>
              <a:defRPr sz="1400"/>
            </a:lvl7pPr>
            <a:lvl8pPr marL="4480022" indent="0">
              <a:buNone/>
              <a:defRPr sz="1400"/>
            </a:lvl8pPr>
            <a:lvl9pPr marL="512002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0F22B-3485-4AF1-8FCA-0E9C24AA54C2}" type="datetime7">
              <a:rPr lang="en-GB" smtClean="0"/>
              <a:t>Sep-20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2FF6-C3CA-4071-A46A-383B9E73E6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2394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9" y="640080"/>
            <a:ext cx="4128849" cy="224028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9"/>
            <a:ext cx="6480810" cy="6823075"/>
          </a:xfrm>
        </p:spPr>
        <p:txBody>
          <a:bodyPr anchor="t"/>
          <a:lstStyle>
            <a:lvl1pPr marL="0" indent="0">
              <a:buNone/>
              <a:defRPr sz="4500"/>
            </a:lvl1pPr>
            <a:lvl2pPr marL="640003" indent="0">
              <a:buNone/>
              <a:defRPr sz="3900"/>
            </a:lvl2pPr>
            <a:lvl3pPr marL="1280006" indent="0">
              <a:buNone/>
              <a:defRPr sz="3400"/>
            </a:lvl3pPr>
            <a:lvl4pPr marL="1920009" indent="0">
              <a:buNone/>
              <a:defRPr sz="2800"/>
            </a:lvl4pPr>
            <a:lvl5pPr marL="2560013" indent="0">
              <a:buNone/>
              <a:defRPr sz="2800"/>
            </a:lvl5pPr>
            <a:lvl6pPr marL="3200016" indent="0">
              <a:buNone/>
              <a:defRPr sz="2800"/>
            </a:lvl6pPr>
            <a:lvl7pPr marL="3840019" indent="0">
              <a:buNone/>
              <a:defRPr sz="2800"/>
            </a:lvl7pPr>
            <a:lvl8pPr marL="4480022" indent="0">
              <a:buNone/>
              <a:defRPr sz="2800"/>
            </a:lvl8pPr>
            <a:lvl9pPr marL="5120025" indent="0">
              <a:buNone/>
              <a:defRPr sz="28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9" y="2880360"/>
            <a:ext cx="4128849" cy="5336223"/>
          </a:xfrm>
        </p:spPr>
        <p:txBody>
          <a:bodyPr/>
          <a:lstStyle>
            <a:lvl1pPr marL="0" indent="0">
              <a:buNone/>
              <a:defRPr sz="2200"/>
            </a:lvl1pPr>
            <a:lvl2pPr marL="640003" indent="0">
              <a:buNone/>
              <a:defRPr sz="2000"/>
            </a:lvl2pPr>
            <a:lvl3pPr marL="1280006" indent="0">
              <a:buNone/>
              <a:defRPr sz="1700"/>
            </a:lvl3pPr>
            <a:lvl4pPr marL="1920009" indent="0">
              <a:buNone/>
              <a:defRPr sz="1400"/>
            </a:lvl4pPr>
            <a:lvl5pPr marL="2560013" indent="0">
              <a:buNone/>
              <a:defRPr sz="1400"/>
            </a:lvl5pPr>
            <a:lvl6pPr marL="3200016" indent="0">
              <a:buNone/>
              <a:defRPr sz="1400"/>
            </a:lvl6pPr>
            <a:lvl7pPr marL="3840019" indent="0">
              <a:buNone/>
              <a:defRPr sz="1400"/>
            </a:lvl7pPr>
            <a:lvl8pPr marL="4480022" indent="0">
              <a:buNone/>
              <a:defRPr sz="1400"/>
            </a:lvl8pPr>
            <a:lvl9pPr marL="512002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98EA6-082B-440D-8C97-C1945CC7F5C7}" type="datetime7">
              <a:rPr lang="en-GB" smtClean="0"/>
              <a:t>Sep-20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2FF6-C3CA-4071-A46A-383B9E73E6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860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4"/>
            <a:ext cx="2880360" cy="51117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CC63D-2319-4114-83DF-C8AC13622500}" type="datetime7">
              <a:rPr lang="en-GB" smtClean="0"/>
              <a:t>Sep-20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4"/>
            <a:ext cx="4320540" cy="51117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4"/>
            <a:ext cx="2880360" cy="51117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02FF6-C3CA-4071-A46A-383B9E73E6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9700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1280006" rtl="0" eaLnBrk="1" latinLnBrk="0" hangingPunct="1">
        <a:lnSpc>
          <a:spcPct val="90000"/>
        </a:lnSpc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02" indent="-320002" algn="l" defTabSz="1280006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960005" indent="-320002" algn="l" defTabSz="1280006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600008" indent="-320002" algn="l" defTabSz="1280006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011" indent="-320002" algn="l" defTabSz="1280006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014" indent="-320002" algn="l" defTabSz="1280006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520017" indent="-320002" algn="l" defTabSz="1280006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4160020" indent="-320002" algn="l" defTabSz="1280006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025" indent="-320002" algn="l" defTabSz="1280006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440028" indent="-320002" algn="l" defTabSz="1280006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00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03" algn="l" defTabSz="128000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006" algn="l" defTabSz="128000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009" algn="l" defTabSz="128000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0013" algn="l" defTabSz="128000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0016" algn="l" defTabSz="128000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40019" algn="l" defTabSz="128000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80022" algn="l" defTabSz="128000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20025" algn="l" defTabSz="128000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DAEBF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ng thin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5" t="38033" b="22118"/>
          <a:stretch>
            <a:fillRect/>
          </a:stretch>
        </p:blipFill>
        <p:spPr bwMode="auto">
          <a:xfrm>
            <a:off x="1" y="1"/>
            <a:ext cx="12814935" cy="768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2280" y="1271270"/>
            <a:ext cx="11885930" cy="1815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2280" y="3791586"/>
            <a:ext cx="11885930" cy="4840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936923" y="8872220"/>
            <a:ext cx="1411287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960"/>
            </a:lvl1pPr>
          </a:lstStyle>
          <a:p>
            <a:pPr defTabSz="1280160" fontAlgn="base">
              <a:spcBef>
                <a:spcPct val="0"/>
              </a:spcBef>
              <a:spcAft>
                <a:spcPct val="0"/>
              </a:spcAft>
            </a:pPr>
            <a:fld id="{E4BCB82F-BC15-4434-A29E-E5B85BF0B13D}" type="slidenum">
              <a:rPr lang="en-US" smtClean="0">
                <a:solidFill>
                  <a:srgbClr val="000000"/>
                </a:solidFill>
              </a:rPr>
              <a:pPr defTabSz="128016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9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64008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charset="0"/>
          <a:ea typeface="ＭＳ Ｐゴシック" charset="0"/>
        </a:defRPr>
      </a:lvl6pPr>
      <a:lvl7pPr marL="128016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charset="0"/>
          <a:ea typeface="ＭＳ Ｐゴシック" charset="0"/>
        </a:defRPr>
      </a:lvl7pPr>
      <a:lvl8pPr marL="192024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charset="0"/>
          <a:ea typeface="ＭＳ Ｐゴシック" charset="0"/>
        </a:defRPr>
      </a:lvl8pPr>
      <a:lvl9pPr marL="2560320" algn="l" rtl="0" fontAlgn="base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480060" indent="-480060" algn="l" rtl="0" eaLnBrk="0" fontAlgn="base" hangingPunct="0">
        <a:spcBef>
          <a:spcPct val="20000"/>
        </a:spcBef>
        <a:spcAft>
          <a:spcPct val="0"/>
        </a:spcAft>
        <a:buChar char="•"/>
        <a:defRPr sz="392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1040130" indent="-400050" algn="l" rtl="0" eaLnBrk="0" fontAlgn="base" hangingPunct="0">
        <a:spcBef>
          <a:spcPct val="20000"/>
        </a:spcBef>
        <a:spcAft>
          <a:spcPct val="0"/>
        </a:spcAft>
        <a:buChar char="–"/>
        <a:defRPr sz="3360">
          <a:solidFill>
            <a:schemeClr val="tx1"/>
          </a:solidFill>
          <a:latin typeface="+mn-lt"/>
          <a:ea typeface="+mn-ea"/>
        </a:defRPr>
      </a:lvl2pPr>
      <a:lvl3pPr marL="1600200" indent="-32004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</a:defRPr>
      </a:lvl3pPr>
      <a:lvl4pPr marL="2240280" indent="-32004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4pPr>
      <a:lvl5pPr marL="2880360" indent="-32004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5pPr>
      <a:lvl6pPr marL="3520440" indent="-32004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6pPr>
      <a:lvl7pPr marL="4160520" indent="-32004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7pPr>
      <a:lvl8pPr marL="4800600" indent="-32004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8pPr>
      <a:lvl9pPr marL="5440680" indent="-320040" algn="l" rtl="0" fontAlgn="base">
        <a:spcBef>
          <a:spcPct val="20000"/>
        </a:spcBef>
        <a:spcAft>
          <a:spcPct val="0"/>
        </a:spcAft>
        <a:buChar char="»"/>
        <a:defRPr sz="28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4008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64008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64008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64008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64008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64008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64008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64008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64008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creativecommons.org/licenses/by-nc-sa/4.0/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6.jpeg"/><Relationship Id="rId7" Type="http://schemas.openxmlformats.org/officeDocument/2006/relationships/image" Target="../media/image60.JPG"/><Relationship Id="rId12" Type="http://schemas.openxmlformats.org/officeDocument/2006/relationships/image" Target="../media/image65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11" Type="http://schemas.openxmlformats.org/officeDocument/2006/relationships/image" Target="../media/image64.JPG"/><Relationship Id="rId5" Type="http://schemas.openxmlformats.org/officeDocument/2006/relationships/image" Target="../media/image58.png"/><Relationship Id="rId10" Type="http://schemas.openxmlformats.org/officeDocument/2006/relationships/image" Target="../media/image63.JPG"/><Relationship Id="rId4" Type="http://schemas.openxmlformats.org/officeDocument/2006/relationships/image" Target="../media/image57.JPG"/><Relationship Id="rId9" Type="http://schemas.openxmlformats.org/officeDocument/2006/relationships/image" Target="../media/image62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59.jpeg"/><Relationship Id="rId7" Type="http://schemas.openxmlformats.org/officeDocument/2006/relationships/image" Target="../media/image61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G"/><Relationship Id="rId5" Type="http://schemas.openxmlformats.org/officeDocument/2006/relationships/image" Target="../media/image57.JPG"/><Relationship Id="rId4" Type="http://schemas.openxmlformats.org/officeDocument/2006/relationships/image" Target="../media/image60.JPG"/><Relationship Id="rId9" Type="http://schemas.openxmlformats.org/officeDocument/2006/relationships/image" Target="../media/image62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9.jpeg"/><Relationship Id="rId7" Type="http://schemas.openxmlformats.org/officeDocument/2006/relationships/image" Target="../media/image64.JPG"/><Relationship Id="rId12" Type="http://schemas.openxmlformats.org/officeDocument/2006/relationships/image" Target="../media/image65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G"/><Relationship Id="rId11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61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59.jpeg"/><Relationship Id="rId7" Type="http://schemas.openxmlformats.org/officeDocument/2006/relationships/image" Target="../media/image64.JPG"/><Relationship Id="rId12" Type="http://schemas.openxmlformats.org/officeDocument/2006/relationships/image" Target="../media/image65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G"/><Relationship Id="rId11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61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59.jpeg"/><Relationship Id="rId7" Type="http://schemas.openxmlformats.org/officeDocument/2006/relationships/image" Target="../media/image70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56.jpeg"/><Relationship Id="rId9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99.png"/><Relationship Id="rId21" Type="http://schemas.openxmlformats.org/officeDocument/2006/relationships/image" Target="../media/image103.png"/><Relationship Id="rId42" Type="http://schemas.openxmlformats.org/officeDocument/2006/relationships/image" Target="../media/image124.png"/><Relationship Id="rId63" Type="http://schemas.openxmlformats.org/officeDocument/2006/relationships/image" Target="../media/image145.png"/><Relationship Id="rId84" Type="http://schemas.openxmlformats.org/officeDocument/2006/relationships/image" Target="../media/image166.jpeg"/><Relationship Id="rId138" Type="http://schemas.openxmlformats.org/officeDocument/2006/relationships/image" Target="../media/image220.png"/><Relationship Id="rId159" Type="http://schemas.openxmlformats.org/officeDocument/2006/relationships/image" Target="../media/image241.png"/><Relationship Id="rId170" Type="http://schemas.openxmlformats.org/officeDocument/2006/relationships/image" Target="../media/image252.png"/><Relationship Id="rId191" Type="http://schemas.openxmlformats.org/officeDocument/2006/relationships/image" Target="../media/image273.jpeg"/><Relationship Id="rId205" Type="http://schemas.openxmlformats.org/officeDocument/2006/relationships/image" Target="../media/image286.png"/><Relationship Id="rId226" Type="http://schemas.openxmlformats.org/officeDocument/2006/relationships/image" Target="../media/image307.png"/><Relationship Id="rId247" Type="http://schemas.openxmlformats.org/officeDocument/2006/relationships/image" Target="../media/image328.png"/><Relationship Id="rId107" Type="http://schemas.openxmlformats.org/officeDocument/2006/relationships/image" Target="../media/image189.png"/><Relationship Id="rId11" Type="http://schemas.openxmlformats.org/officeDocument/2006/relationships/image" Target="../media/image93.png"/><Relationship Id="rId32" Type="http://schemas.openxmlformats.org/officeDocument/2006/relationships/image" Target="../media/image114.png"/><Relationship Id="rId53" Type="http://schemas.openxmlformats.org/officeDocument/2006/relationships/image" Target="../media/image135.jpeg"/><Relationship Id="rId74" Type="http://schemas.openxmlformats.org/officeDocument/2006/relationships/image" Target="../media/image156.png"/><Relationship Id="rId128" Type="http://schemas.openxmlformats.org/officeDocument/2006/relationships/image" Target="../media/image210.png"/><Relationship Id="rId149" Type="http://schemas.openxmlformats.org/officeDocument/2006/relationships/image" Target="../media/image231.png"/><Relationship Id="rId5" Type="http://schemas.openxmlformats.org/officeDocument/2006/relationships/image" Target="../media/image44.png"/><Relationship Id="rId95" Type="http://schemas.openxmlformats.org/officeDocument/2006/relationships/image" Target="../media/image177.png"/><Relationship Id="rId160" Type="http://schemas.openxmlformats.org/officeDocument/2006/relationships/image" Target="../media/image242.png"/><Relationship Id="rId181" Type="http://schemas.openxmlformats.org/officeDocument/2006/relationships/image" Target="../media/image263.png"/><Relationship Id="rId216" Type="http://schemas.openxmlformats.org/officeDocument/2006/relationships/image" Target="../media/image297.png"/><Relationship Id="rId237" Type="http://schemas.openxmlformats.org/officeDocument/2006/relationships/image" Target="../media/image318.png"/><Relationship Id="rId22" Type="http://schemas.openxmlformats.org/officeDocument/2006/relationships/image" Target="../media/image104.png"/><Relationship Id="rId43" Type="http://schemas.openxmlformats.org/officeDocument/2006/relationships/image" Target="../media/image125.png"/><Relationship Id="rId64" Type="http://schemas.openxmlformats.org/officeDocument/2006/relationships/image" Target="../media/image146.png"/><Relationship Id="rId118" Type="http://schemas.openxmlformats.org/officeDocument/2006/relationships/image" Target="../media/image200.png"/><Relationship Id="rId139" Type="http://schemas.openxmlformats.org/officeDocument/2006/relationships/image" Target="../media/image221.jpeg"/><Relationship Id="rId85" Type="http://schemas.openxmlformats.org/officeDocument/2006/relationships/image" Target="../media/image167.jpeg"/><Relationship Id="rId150" Type="http://schemas.openxmlformats.org/officeDocument/2006/relationships/image" Target="../media/image232.png"/><Relationship Id="rId171" Type="http://schemas.openxmlformats.org/officeDocument/2006/relationships/image" Target="../media/image253.jpeg"/><Relationship Id="rId192" Type="http://schemas.openxmlformats.org/officeDocument/2006/relationships/image" Target="../media/image274.png"/><Relationship Id="rId206" Type="http://schemas.openxmlformats.org/officeDocument/2006/relationships/image" Target="../media/image287.png"/><Relationship Id="rId227" Type="http://schemas.openxmlformats.org/officeDocument/2006/relationships/image" Target="../media/image308.png"/><Relationship Id="rId248" Type="http://schemas.openxmlformats.org/officeDocument/2006/relationships/image" Target="../media/image329.png"/><Relationship Id="rId12" Type="http://schemas.openxmlformats.org/officeDocument/2006/relationships/image" Target="../media/image94.jpeg"/><Relationship Id="rId17" Type="http://schemas.openxmlformats.org/officeDocument/2006/relationships/image" Target="../media/image99.png"/><Relationship Id="rId33" Type="http://schemas.openxmlformats.org/officeDocument/2006/relationships/image" Target="../media/image115.png"/><Relationship Id="rId38" Type="http://schemas.openxmlformats.org/officeDocument/2006/relationships/image" Target="../media/image120.png"/><Relationship Id="rId59" Type="http://schemas.openxmlformats.org/officeDocument/2006/relationships/image" Target="../media/image141.png"/><Relationship Id="rId103" Type="http://schemas.openxmlformats.org/officeDocument/2006/relationships/image" Target="../media/image185.png"/><Relationship Id="rId108" Type="http://schemas.openxmlformats.org/officeDocument/2006/relationships/image" Target="../media/image190.png"/><Relationship Id="rId124" Type="http://schemas.openxmlformats.org/officeDocument/2006/relationships/image" Target="../media/image206.png"/><Relationship Id="rId129" Type="http://schemas.openxmlformats.org/officeDocument/2006/relationships/image" Target="../media/image211.png"/><Relationship Id="rId54" Type="http://schemas.openxmlformats.org/officeDocument/2006/relationships/image" Target="../media/image136.png"/><Relationship Id="rId70" Type="http://schemas.openxmlformats.org/officeDocument/2006/relationships/image" Target="../media/image152.png"/><Relationship Id="rId75" Type="http://schemas.openxmlformats.org/officeDocument/2006/relationships/image" Target="../media/image157.jpeg"/><Relationship Id="rId91" Type="http://schemas.openxmlformats.org/officeDocument/2006/relationships/image" Target="../media/image173.png"/><Relationship Id="rId96" Type="http://schemas.openxmlformats.org/officeDocument/2006/relationships/image" Target="../media/image178.png"/><Relationship Id="rId140" Type="http://schemas.openxmlformats.org/officeDocument/2006/relationships/image" Target="../media/image222.png"/><Relationship Id="rId145" Type="http://schemas.openxmlformats.org/officeDocument/2006/relationships/image" Target="../media/image227.png"/><Relationship Id="rId161" Type="http://schemas.openxmlformats.org/officeDocument/2006/relationships/image" Target="../media/image243.png"/><Relationship Id="rId166" Type="http://schemas.openxmlformats.org/officeDocument/2006/relationships/image" Target="../media/image248.png"/><Relationship Id="rId182" Type="http://schemas.openxmlformats.org/officeDocument/2006/relationships/image" Target="../media/image264.jpeg"/><Relationship Id="rId187" Type="http://schemas.openxmlformats.org/officeDocument/2006/relationships/image" Target="../media/image269.png"/><Relationship Id="rId217" Type="http://schemas.openxmlformats.org/officeDocument/2006/relationships/image" Target="../media/image298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212" Type="http://schemas.openxmlformats.org/officeDocument/2006/relationships/image" Target="../media/image293.png"/><Relationship Id="rId233" Type="http://schemas.openxmlformats.org/officeDocument/2006/relationships/image" Target="../media/image314.png"/><Relationship Id="rId238" Type="http://schemas.openxmlformats.org/officeDocument/2006/relationships/image" Target="../media/image319.png"/><Relationship Id="rId23" Type="http://schemas.openxmlformats.org/officeDocument/2006/relationships/image" Target="../media/image105.png"/><Relationship Id="rId28" Type="http://schemas.openxmlformats.org/officeDocument/2006/relationships/image" Target="../media/image110.png"/><Relationship Id="rId49" Type="http://schemas.openxmlformats.org/officeDocument/2006/relationships/image" Target="../media/image131.png"/><Relationship Id="rId114" Type="http://schemas.openxmlformats.org/officeDocument/2006/relationships/image" Target="../media/image196.png"/><Relationship Id="rId119" Type="http://schemas.openxmlformats.org/officeDocument/2006/relationships/image" Target="../media/image201.png"/><Relationship Id="rId44" Type="http://schemas.openxmlformats.org/officeDocument/2006/relationships/image" Target="../media/image126.png"/><Relationship Id="rId60" Type="http://schemas.openxmlformats.org/officeDocument/2006/relationships/image" Target="../media/image142.png"/><Relationship Id="rId65" Type="http://schemas.openxmlformats.org/officeDocument/2006/relationships/image" Target="../media/image147.png"/><Relationship Id="rId81" Type="http://schemas.openxmlformats.org/officeDocument/2006/relationships/image" Target="../media/image163.png"/><Relationship Id="rId86" Type="http://schemas.openxmlformats.org/officeDocument/2006/relationships/image" Target="../media/image168.png"/><Relationship Id="rId130" Type="http://schemas.openxmlformats.org/officeDocument/2006/relationships/image" Target="../media/image212.png"/><Relationship Id="rId135" Type="http://schemas.openxmlformats.org/officeDocument/2006/relationships/image" Target="../media/image217.png"/><Relationship Id="rId151" Type="http://schemas.openxmlformats.org/officeDocument/2006/relationships/image" Target="../media/image233.png"/><Relationship Id="rId156" Type="http://schemas.openxmlformats.org/officeDocument/2006/relationships/image" Target="../media/image238.png"/><Relationship Id="rId177" Type="http://schemas.openxmlformats.org/officeDocument/2006/relationships/image" Target="../media/image259.png"/><Relationship Id="rId198" Type="http://schemas.openxmlformats.org/officeDocument/2006/relationships/image" Target="../media/image279.png"/><Relationship Id="rId172" Type="http://schemas.openxmlformats.org/officeDocument/2006/relationships/image" Target="../media/image254.png"/><Relationship Id="rId193" Type="http://schemas.openxmlformats.org/officeDocument/2006/relationships/image" Target="../media/image275.png"/><Relationship Id="rId202" Type="http://schemas.openxmlformats.org/officeDocument/2006/relationships/image" Target="../media/image283.png"/><Relationship Id="rId207" Type="http://schemas.openxmlformats.org/officeDocument/2006/relationships/image" Target="../media/image288.png"/><Relationship Id="rId223" Type="http://schemas.openxmlformats.org/officeDocument/2006/relationships/image" Target="../media/image304.jpeg"/><Relationship Id="rId228" Type="http://schemas.openxmlformats.org/officeDocument/2006/relationships/image" Target="../media/image309.png"/><Relationship Id="rId244" Type="http://schemas.openxmlformats.org/officeDocument/2006/relationships/image" Target="../media/image325.png"/><Relationship Id="rId249" Type="http://schemas.openxmlformats.org/officeDocument/2006/relationships/image" Target="../media/image330.png"/><Relationship Id="rId13" Type="http://schemas.openxmlformats.org/officeDocument/2006/relationships/image" Target="../media/image95.png"/><Relationship Id="rId18" Type="http://schemas.openxmlformats.org/officeDocument/2006/relationships/image" Target="../media/image100.png"/><Relationship Id="rId39" Type="http://schemas.openxmlformats.org/officeDocument/2006/relationships/image" Target="../media/image121.png"/><Relationship Id="rId109" Type="http://schemas.openxmlformats.org/officeDocument/2006/relationships/image" Target="../media/image191.png"/><Relationship Id="rId34" Type="http://schemas.openxmlformats.org/officeDocument/2006/relationships/image" Target="../media/image116.png"/><Relationship Id="rId50" Type="http://schemas.openxmlformats.org/officeDocument/2006/relationships/image" Target="../media/image132.png"/><Relationship Id="rId55" Type="http://schemas.openxmlformats.org/officeDocument/2006/relationships/image" Target="../media/image137.png"/><Relationship Id="rId76" Type="http://schemas.openxmlformats.org/officeDocument/2006/relationships/image" Target="../media/image158.png"/><Relationship Id="rId97" Type="http://schemas.openxmlformats.org/officeDocument/2006/relationships/image" Target="../media/image179.png"/><Relationship Id="rId104" Type="http://schemas.openxmlformats.org/officeDocument/2006/relationships/image" Target="../media/image186.png"/><Relationship Id="rId120" Type="http://schemas.openxmlformats.org/officeDocument/2006/relationships/image" Target="../media/image202.png"/><Relationship Id="rId125" Type="http://schemas.openxmlformats.org/officeDocument/2006/relationships/image" Target="../media/image207.png"/><Relationship Id="rId141" Type="http://schemas.openxmlformats.org/officeDocument/2006/relationships/image" Target="../media/image223.png"/><Relationship Id="rId146" Type="http://schemas.openxmlformats.org/officeDocument/2006/relationships/image" Target="../media/image228.jpeg"/><Relationship Id="rId167" Type="http://schemas.openxmlformats.org/officeDocument/2006/relationships/image" Target="../media/image249.png"/><Relationship Id="rId188" Type="http://schemas.openxmlformats.org/officeDocument/2006/relationships/image" Target="../media/image270.png"/><Relationship Id="rId7" Type="http://schemas.openxmlformats.org/officeDocument/2006/relationships/image" Target="../media/image89.png"/><Relationship Id="rId71" Type="http://schemas.openxmlformats.org/officeDocument/2006/relationships/image" Target="../media/image153.jpeg"/><Relationship Id="rId92" Type="http://schemas.openxmlformats.org/officeDocument/2006/relationships/image" Target="../media/image174.png"/><Relationship Id="rId162" Type="http://schemas.openxmlformats.org/officeDocument/2006/relationships/image" Target="../media/image244.png"/><Relationship Id="rId183" Type="http://schemas.openxmlformats.org/officeDocument/2006/relationships/image" Target="../media/image265.png"/><Relationship Id="rId213" Type="http://schemas.openxmlformats.org/officeDocument/2006/relationships/image" Target="../media/image294.jpeg"/><Relationship Id="rId218" Type="http://schemas.openxmlformats.org/officeDocument/2006/relationships/image" Target="../media/image299.png"/><Relationship Id="rId234" Type="http://schemas.openxmlformats.org/officeDocument/2006/relationships/image" Target="../media/image315.png"/><Relationship Id="rId239" Type="http://schemas.openxmlformats.org/officeDocument/2006/relationships/image" Target="../media/image320.jpeg"/><Relationship Id="rId2" Type="http://schemas.openxmlformats.org/officeDocument/2006/relationships/slideLayout" Target="../slideLayouts/slideLayout2.xml"/><Relationship Id="rId29" Type="http://schemas.openxmlformats.org/officeDocument/2006/relationships/image" Target="../media/image111.png"/><Relationship Id="rId250" Type="http://schemas.openxmlformats.org/officeDocument/2006/relationships/image" Target="../media/image331.png"/><Relationship Id="rId24" Type="http://schemas.openxmlformats.org/officeDocument/2006/relationships/image" Target="../media/image106.png"/><Relationship Id="rId40" Type="http://schemas.openxmlformats.org/officeDocument/2006/relationships/image" Target="../media/image122.png"/><Relationship Id="rId45" Type="http://schemas.openxmlformats.org/officeDocument/2006/relationships/image" Target="../media/image127.png"/><Relationship Id="rId66" Type="http://schemas.openxmlformats.org/officeDocument/2006/relationships/image" Target="../media/image148.png"/><Relationship Id="rId87" Type="http://schemas.openxmlformats.org/officeDocument/2006/relationships/image" Target="../media/image169.png"/><Relationship Id="rId110" Type="http://schemas.openxmlformats.org/officeDocument/2006/relationships/image" Target="../media/image192.png"/><Relationship Id="rId115" Type="http://schemas.openxmlformats.org/officeDocument/2006/relationships/image" Target="../media/image197.png"/><Relationship Id="rId131" Type="http://schemas.openxmlformats.org/officeDocument/2006/relationships/image" Target="../media/image213.png"/><Relationship Id="rId136" Type="http://schemas.openxmlformats.org/officeDocument/2006/relationships/image" Target="../media/image218.png"/><Relationship Id="rId157" Type="http://schemas.openxmlformats.org/officeDocument/2006/relationships/image" Target="../media/image239.png"/><Relationship Id="rId178" Type="http://schemas.openxmlformats.org/officeDocument/2006/relationships/image" Target="../media/image260.png"/><Relationship Id="rId61" Type="http://schemas.openxmlformats.org/officeDocument/2006/relationships/image" Target="../media/image143.png"/><Relationship Id="rId82" Type="http://schemas.openxmlformats.org/officeDocument/2006/relationships/image" Target="../media/image164.png"/><Relationship Id="rId152" Type="http://schemas.openxmlformats.org/officeDocument/2006/relationships/image" Target="../media/image234.png"/><Relationship Id="rId173" Type="http://schemas.openxmlformats.org/officeDocument/2006/relationships/image" Target="../media/image255.png"/><Relationship Id="rId194" Type="http://schemas.openxmlformats.org/officeDocument/2006/relationships/image" Target="../media/image276.png"/><Relationship Id="rId199" Type="http://schemas.openxmlformats.org/officeDocument/2006/relationships/image" Target="../media/image280.png"/><Relationship Id="rId203" Type="http://schemas.openxmlformats.org/officeDocument/2006/relationships/image" Target="../media/image284.png"/><Relationship Id="rId208" Type="http://schemas.openxmlformats.org/officeDocument/2006/relationships/image" Target="../media/image289.jpeg"/><Relationship Id="rId229" Type="http://schemas.openxmlformats.org/officeDocument/2006/relationships/image" Target="../media/image310.png"/><Relationship Id="rId19" Type="http://schemas.openxmlformats.org/officeDocument/2006/relationships/image" Target="../media/image101.png"/><Relationship Id="rId224" Type="http://schemas.openxmlformats.org/officeDocument/2006/relationships/image" Target="../media/image305.png"/><Relationship Id="rId240" Type="http://schemas.openxmlformats.org/officeDocument/2006/relationships/image" Target="../media/image321.png"/><Relationship Id="rId245" Type="http://schemas.openxmlformats.org/officeDocument/2006/relationships/image" Target="../media/image326.png"/><Relationship Id="rId14" Type="http://schemas.openxmlformats.org/officeDocument/2006/relationships/image" Target="../media/image96.jpeg"/><Relationship Id="rId30" Type="http://schemas.openxmlformats.org/officeDocument/2006/relationships/image" Target="../media/image112.png"/><Relationship Id="rId35" Type="http://schemas.openxmlformats.org/officeDocument/2006/relationships/image" Target="../media/image117.png"/><Relationship Id="rId56" Type="http://schemas.openxmlformats.org/officeDocument/2006/relationships/image" Target="../media/image138.png"/><Relationship Id="rId77" Type="http://schemas.openxmlformats.org/officeDocument/2006/relationships/image" Target="../media/image159.jpeg"/><Relationship Id="rId100" Type="http://schemas.openxmlformats.org/officeDocument/2006/relationships/image" Target="../media/image182.png"/><Relationship Id="rId105" Type="http://schemas.openxmlformats.org/officeDocument/2006/relationships/image" Target="../media/image187.png"/><Relationship Id="rId126" Type="http://schemas.openxmlformats.org/officeDocument/2006/relationships/image" Target="../media/image208.png"/><Relationship Id="rId147" Type="http://schemas.openxmlformats.org/officeDocument/2006/relationships/image" Target="../media/image229.png"/><Relationship Id="rId168" Type="http://schemas.openxmlformats.org/officeDocument/2006/relationships/image" Target="../media/image250.png"/><Relationship Id="rId8" Type="http://schemas.openxmlformats.org/officeDocument/2006/relationships/image" Target="../media/image90.png"/><Relationship Id="rId51" Type="http://schemas.openxmlformats.org/officeDocument/2006/relationships/image" Target="../media/image133.png"/><Relationship Id="rId72" Type="http://schemas.openxmlformats.org/officeDocument/2006/relationships/image" Target="../media/image154.jpeg"/><Relationship Id="rId93" Type="http://schemas.openxmlformats.org/officeDocument/2006/relationships/image" Target="../media/image175.png"/><Relationship Id="rId98" Type="http://schemas.openxmlformats.org/officeDocument/2006/relationships/image" Target="../media/image180.png"/><Relationship Id="rId121" Type="http://schemas.openxmlformats.org/officeDocument/2006/relationships/image" Target="../media/image203.png"/><Relationship Id="rId142" Type="http://schemas.openxmlformats.org/officeDocument/2006/relationships/image" Target="../media/image224.png"/><Relationship Id="rId163" Type="http://schemas.openxmlformats.org/officeDocument/2006/relationships/image" Target="../media/image245.png"/><Relationship Id="rId184" Type="http://schemas.openxmlformats.org/officeDocument/2006/relationships/image" Target="../media/image266.png"/><Relationship Id="rId189" Type="http://schemas.openxmlformats.org/officeDocument/2006/relationships/image" Target="../media/image271.png"/><Relationship Id="rId219" Type="http://schemas.openxmlformats.org/officeDocument/2006/relationships/image" Target="../media/image300.png"/><Relationship Id="rId3" Type="http://schemas.openxmlformats.org/officeDocument/2006/relationships/notesSlide" Target="../notesSlides/notesSlide5.xml"/><Relationship Id="rId214" Type="http://schemas.openxmlformats.org/officeDocument/2006/relationships/image" Target="../media/image295.png"/><Relationship Id="rId230" Type="http://schemas.openxmlformats.org/officeDocument/2006/relationships/image" Target="../media/image311.png"/><Relationship Id="rId235" Type="http://schemas.openxmlformats.org/officeDocument/2006/relationships/image" Target="../media/image316.png"/><Relationship Id="rId25" Type="http://schemas.openxmlformats.org/officeDocument/2006/relationships/image" Target="../media/image107.png"/><Relationship Id="rId46" Type="http://schemas.openxmlformats.org/officeDocument/2006/relationships/image" Target="../media/image128.png"/><Relationship Id="rId67" Type="http://schemas.openxmlformats.org/officeDocument/2006/relationships/image" Target="../media/image149.png"/><Relationship Id="rId116" Type="http://schemas.openxmlformats.org/officeDocument/2006/relationships/image" Target="../media/image198.png"/><Relationship Id="rId137" Type="http://schemas.openxmlformats.org/officeDocument/2006/relationships/image" Target="../media/image219.png"/><Relationship Id="rId158" Type="http://schemas.openxmlformats.org/officeDocument/2006/relationships/image" Target="../media/image240.png"/><Relationship Id="rId20" Type="http://schemas.openxmlformats.org/officeDocument/2006/relationships/image" Target="../media/image102.png"/><Relationship Id="rId41" Type="http://schemas.openxmlformats.org/officeDocument/2006/relationships/image" Target="../media/image123.png"/><Relationship Id="rId62" Type="http://schemas.openxmlformats.org/officeDocument/2006/relationships/image" Target="../media/image144.png"/><Relationship Id="rId83" Type="http://schemas.openxmlformats.org/officeDocument/2006/relationships/image" Target="../media/image165.png"/><Relationship Id="rId88" Type="http://schemas.openxmlformats.org/officeDocument/2006/relationships/image" Target="../media/image170.jpeg"/><Relationship Id="rId111" Type="http://schemas.openxmlformats.org/officeDocument/2006/relationships/image" Target="../media/image193.png"/><Relationship Id="rId132" Type="http://schemas.openxmlformats.org/officeDocument/2006/relationships/image" Target="../media/image214.png"/><Relationship Id="rId153" Type="http://schemas.openxmlformats.org/officeDocument/2006/relationships/image" Target="../media/image235.png"/><Relationship Id="rId174" Type="http://schemas.openxmlformats.org/officeDocument/2006/relationships/image" Target="../media/image256.png"/><Relationship Id="rId179" Type="http://schemas.openxmlformats.org/officeDocument/2006/relationships/image" Target="../media/image261.png"/><Relationship Id="rId195" Type="http://schemas.openxmlformats.org/officeDocument/2006/relationships/image" Target="../media/image277.png"/><Relationship Id="rId209" Type="http://schemas.openxmlformats.org/officeDocument/2006/relationships/image" Target="../media/image290.png"/><Relationship Id="rId190" Type="http://schemas.openxmlformats.org/officeDocument/2006/relationships/image" Target="../media/image272.png"/><Relationship Id="rId204" Type="http://schemas.openxmlformats.org/officeDocument/2006/relationships/image" Target="../media/image285.png"/><Relationship Id="rId220" Type="http://schemas.openxmlformats.org/officeDocument/2006/relationships/image" Target="../media/image301.png"/><Relationship Id="rId225" Type="http://schemas.openxmlformats.org/officeDocument/2006/relationships/image" Target="../media/image306.png"/><Relationship Id="rId241" Type="http://schemas.openxmlformats.org/officeDocument/2006/relationships/image" Target="../media/image322.png"/><Relationship Id="rId246" Type="http://schemas.openxmlformats.org/officeDocument/2006/relationships/image" Target="../media/image327.png"/><Relationship Id="rId15" Type="http://schemas.openxmlformats.org/officeDocument/2006/relationships/image" Target="../media/image97.png"/><Relationship Id="rId36" Type="http://schemas.openxmlformats.org/officeDocument/2006/relationships/image" Target="../media/image118.png"/><Relationship Id="rId57" Type="http://schemas.openxmlformats.org/officeDocument/2006/relationships/image" Target="../media/image139.png"/><Relationship Id="rId106" Type="http://schemas.openxmlformats.org/officeDocument/2006/relationships/image" Target="../media/image188.png"/><Relationship Id="rId127" Type="http://schemas.openxmlformats.org/officeDocument/2006/relationships/image" Target="../media/image209.png"/><Relationship Id="rId10" Type="http://schemas.openxmlformats.org/officeDocument/2006/relationships/image" Target="../media/image92.png"/><Relationship Id="rId31" Type="http://schemas.openxmlformats.org/officeDocument/2006/relationships/image" Target="../media/image113.png"/><Relationship Id="rId52" Type="http://schemas.openxmlformats.org/officeDocument/2006/relationships/image" Target="../media/image134.jpeg"/><Relationship Id="rId73" Type="http://schemas.openxmlformats.org/officeDocument/2006/relationships/image" Target="../media/image155.png"/><Relationship Id="rId78" Type="http://schemas.openxmlformats.org/officeDocument/2006/relationships/image" Target="../media/image160.png"/><Relationship Id="rId94" Type="http://schemas.openxmlformats.org/officeDocument/2006/relationships/image" Target="../media/image176.png"/><Relationship Id="rId99" Type="http://schemas.openxmlformats.org/officeDocument/2006/relationships/image" Target="../media/image181.png"/><Relationship Id="rId101" Type="http://schemas.openxmlformats.org/officeDocument/2006/relationships/image" Target="../media/image183.png"/><Relationship Id="rId122" Type="http://schemas.openxmlformats.org/officeDocument/2006/relationships/image" Target="../media/image204.png"/><Relationship Id="rId143" Type="http://schemas.openxmlformats.org/officeDocument/2006/relationships/image" Target="../media/image225.png"/><Relationship Id="rId148" Type="http://schemas.openxmlformats.org/officeDocument/2006/relationships/image" Target="../media/image230.png"/><Relationship Id="rId164" Type="http://schemas.openxmlformats.org/officeDocument/2006/relationships/image" Target="../media/image246.png"/><Relationship Id="rId169" Type="http://schemas.openxmlformats.org/officeDocument/2006/relationships/image" Target="../media/image251.png"/><Relationship Id="rId185" Type="http://schemas.openxmlformats.org/officeDocument/2006/relationships/image" Target="../media/image267.png"/><Relationship Id="rId4" Type="http://schemas.openxmlformats.org/officeDocument/2006/relationships/hyperlink" Target="http://creativecommons.org/licenses/by-nc-sa/4.0/" TargetMode="External"/><Relationship Id="rId9" Type="http://schemas.openxmlformats.org/officeDocument/2006/relationships/image" Target="../media/image91.png"/><Relationship Id="rId180" Type="http://schemas.openxmlformats.org/officeDocument/2006/relationships/image" Target="../media/image262.png"/><Relationship Id="rId210" Type="http://schemas.openxmlformats.org/officeDocument/2006/relationships/image" Target="../media/image291.png"/><Relationship Id="rId215" Type="http://schemas.openxmlformats.org/officeDocument/2006/relationships/image" Target="../media/image296.png"/><Relationship Id="rId236" Type="http://schemas.openxmlformats.org/officeDocument/2006/relationships/image" Target="../media/image317.png"/><Relationship Id="rId26" Type="http://schemas.openxmlformats.org/officeDocument/2006/relationships/image" Target="../media/image108.png"/><Relationship Id="rId231" Type="http://schemas.openxmlformats.org/officeDocument/2006/relationships/image" Target="../media/image312.png"/><Relationship Id="rId47" Type="http://schemas.openxmlformats.org/officeDocument/2006/relationships/image" Target="../media/image129.png"/><Relationship Id="rId68" Type="http://schemas.openxmlformats.org/officeDocument/2006/relationships/image" Target="../media/image150.png"/><Relationship Id="rId89" Type="http://schemas.openxmlformats.org/officeDocument/2006/relationships/image" Target="../media/image171.png"/><Relationship Id="rId112" Type="http://schemas.openxmlformats.org/officeDocument/2006/relationships/image" Target="../media/image194.png"/><Relationship Id="rId133" Type="http://schemas.openxmlformats.org/officeDocument/2006/relationships/image" Target="../media/image215.png"/><Relationship Id="rId154" Type="http://schemas.openxmlformats.org/officeDocument/2006/relationships/image" Target="../media/image236.png"/><Relationship Id="rId175" Type="http://schemas.openxmlformats.org/officeDocument/2006/relationships/image" Target="../media/image257.png"/><Relationship Id="rId196" Type="http://schemas.openxmlformats.org/officeDocument/2006/relationships/image" Target="../media/image278.png"/><Relationship Id="rId200" Type="http://schemas.openxmlformats.org/officeDocument/2006/relationships/image" Target="../media/image281.png"/><Relationship Id="rId16" Type="http://schemas.openxmlformats.org/officeDocument/2006/relationships/image" Target="../media/image98.png"/><Relationship Id="rId221" Type="http://schemas.openxmlformats.org/officeDocument/2006/relationships/image" Target="../media/image302.png"/><Relationship Id="rId242" Type="http://schemas.openxmlformats.org/officeDocument/2006/relationships/image" Target="../media/image323.png"/><Relationship Id="rId37" Type="http://schemas.openxmlformats.org/officeDocument/2006/relationships/image" Target="../media/image119.jpeg"/><Relationship Id="rId58" Type="http://schemas.openxmlformats.org/officeDocument/2006/relationships/image" Target="../media/image140.png"/><Relationship Id="rId79" Type="http://schemas.openxmlformats.org/officeDocument/2006/relationships/image" Target="../media/image161.jpeg"/><Relationship Id="rId102" Type="http://schemas.openxmlformats.org/officeDocument/2006/relationships/image" Target="../media/image184.png"/><Relationship Id="rId123" Type="http://schemas.openxmlformats.org/officeDocument/2006/relationships/image" Target="../media/image205.png"/><Relationship Id="rId144" Type="http://schemas.openxmlformats.org/officeDocument/2006/relationships/image" Target="../media/image226.png"/><Relationship Id="rId90" Type="http://schemas.openxmlformats.org/officeDocument/2006/relationships/image" Target="../media/image172.png"/><Relationship Id="rId165" Type="http://schemas.openxmlformats.org/officeDocument/2006/relationships/image" Target="../media/image247.png"/><Relationship Id="rId186" Type="http://schemas.openxmlformats.org/officeDocument/2006/relationships/image" Target="../media/image268.jpeg"/><Relationship Id="rId211" Type="http://schemas.openxmlformats.org/officeDocument/2006/relationships/image" Target="../media/image292.png"/><Relationship Id="rId232" Type="http://schemas.openxmlformats.org/officeDocument/2006/relationships/image" Target="../media/image313.png"/><Relationship Id="rId27" Type="http://schemas.openxmlformats.org/officeDocument/2006/relationships/image" Target="../media/image109.png"/><Relationship Id="rId48" Type="http://schemas.openxmlformats.org/officeDocument/2006/relationships/image" Target="../media/image130.png"/><Relationship Id="rId69" Type="http://schemas.openxmlformats.org/officeDocument/2006/relationships/image" Target="../media/image151.png"/><Relationship Id="rId113" Type="http://schemas.openxmlformats.org/officeDocument/2006/relationships/image" Target="../media/image195.png"/><Relationship Id="rId134" Type="http://schemas.openxmlformats.org/officeDocument/2006/relationships/image" Target="../media/image216.png"/><Relationship Id="rId80" Type="http://schemas.openxmlformats.org/officeDocument/2006/relationships/image" Target="../media/image162.png"/><Relationship Id="rId155" Type="http://schemas.openxmlformats.org/officeDocument/2006/relationships/image" Target="../media/image237.png"/><Relationship Id="rId176" Type="http://schemas.openxmlformats.org/officeDocument/2006/relationships/image" Target="../media/image258.png"/><Relationship Id="rId197" Type="http://schemas.openxmlformats.org/officeDocument/2006/relationships/image" Target="../media/image7.jpg"/><Relationship Id="rId201" Type="http://schemas.openxmlformats.org/officeDocument/2006/relationships/image" Target="../media/image282.png"/><Relationship Id="rId222" Type="http://schemas.openxmlformats.org/officeDocument/2006/relationships/image" Target="../media/image303.jpeg"/><Relationship Id="rId243" Type="http://schemas.openxmlformats.org/officeDocument/2006/relationships/image" Target="../media/image32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3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34.png"/><Relationship Id="rId4" Type="http://schemas.openxmlformats.org/officeDocument/2006/relationships/image" Target="../media/image333.png"/><Relationship Id="rId9" Type="http://schemas.openxmlformats.org/officeDocument/2006/relationships/hyperlink" Target="http://abc-ld.org/abc-to-vle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10" Type="http://schemas.openxmlformats.org/officeDocument/2006/relationships/image" Target="../media/image29.png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59466" y="5047359"/>
            <a:ext cx="11041380" cy="20924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300" dirty="0"/>
              <a:t>Clive </a:t>
            </a:r>
            <a:r>
              <a:rPr lang="en-US" sz="4300" b="1" dirty="0" smtClean="0"/>
              <a:t>Young</a:t>
            </a:r>
            <a:r>
              <a:rPr lang="cs-CZ" sz="4300" b="1" dirty="0" smtClean="0"/>
              <a:t>, </a:t>
            </a:r>
            <a:r>
              <a:rPr lang="cs-CZ" sz="4300" dirty="0" smtClean="0"/>
              <a:t>N</a:t>
            </a:r>
            <a:r>
              <a:rPr lang="en-US" sz="4300" dirty="0" err="1" smtClean="0"/>
              <a:t>ataša</a:t>
            </a:r>
            <a:r>
              <a:rPr lang="en-US" sz="4300" dirty="0" smtClean="0"/>
              <a:t> </a:t>
            </a:r>
            <a:r>
              <a:rPr lang="en-US" sz="4300" b="1" dirty="0"/>
              <a:t>Perovi</a:t>
            </a:r>
            <a:r>
              <a:rPr lang="en-GB" sz="4400" b="1" dirty="0"/>
              <a:t>ć</a:t>
            </a:r>
          </a:p>
          <a:p>
            <a:pPr marL="0" indent="0" algn="ctr">
              <a:buNone/>
            </a:pPr>
            <a:r>
              <a:rPr lang="en-US" sz="4300" dirty="0"/>
              <a:t>UCL Digital Education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3458"/>
            <a:ext cx="12801600" cy="257556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0" y="0"/>
            <a:ext cx="12801600" cy="1849120"/>
            <a:chOff x="0" y="-66259"/>
            <a:chExt cx="9144000" cy="1235075"/>
          </a:xfrm>
        </p:grpSpPr>
        <p:sp>
          <p:nvSpPr>
            <p:cNvPr id="14" name="Freeform 24"/>
            <p:cNvSpPr>
              <a:spLocks/>
            </p:cNvSpPr>
            <p:nvPr/>
          </p:nvSpPr>
          <p:spPr bwMode="auto">
            <a:xfrm>
              <a:off x="0" y="-66259"/>
              <a:ext cx="9144000" cy="1235075"/>
            </a:xfrm>
            <a:custGeom>
              <a:avLst/>
              <a:gdLst>
                <a:gd name="T0" fmla="*/ 0 w 1123"/>
                <a:gd name="T1" fmla="*/ 0 h 151"/>
                <a:gd name="T2" fmla="*/ 0 w 1123"/>
                <a:gd name="T3" fmla="*/ 151 h 151"/>
                <a:gd name="T4" fmla="*/ 844 w 1123"/>
                <a:gd name="T5" fmla="*/ 151 h 151"/>
                <a:gd name="T6" fmla="*/ 841 w 1123"/>
                <a:gd name="T7" fmla="*/ 148 h 151"/>
                <a:gd name="T8" fmla="*/ 832 w 1123"/>
                <a:gd name="T9" fmla="*/ 122 h 151"/>
                <a:gd name="T10" fmla="*/ 832 w 1123"/>
                <a:gd name="T11" fmla="*/ 72 h 151"/>
                <a:gd name="T12" fmla="*/ 859 w 1123"/>
                <a:gd name="T13" fmla="*/ 72 h 151"/>
                <a:gd name="T14" fmla="*/ 859 w 1123"/>
                <a:gd name="T15" fmla="*/ 124 h 151"/>
                <a:gd name="T16" fmla="*/ 863 w 1123"/>
                <a:gd name="T17" fmla="*/ 135 h 151"/>
                <a:gd name="T18" fmla="*/ 871 w 1123"/>
                <a:gd name="T19" fmla="*/ 138 h 151"/>
                <a:gd name="T20" fmla="*/ 880 w 1123"/>
                <a:gd name="T21" fmla="*/ 135 h 151"/>
                <a:gd name="T22" fmla="*/ 883 w 1123"/>
                <a:gd name="T23" fmla="*/ 124 h 151"/>
                <a:gd name="T24" fmla="*/ 883 w 1123"/>
                <a:gd name="T25" fmla="*/ 72 h 151"/>
                <a:gd name="T26" fmla="*/ 910 w 1123"/>
                <a:gd name="T27" fmla="*/ 72 h 151"/>
                <a:gd name="T28" fmla="*/ 910 w 1123"/>
                <a:gd name="T29" fmla="*/ 117 h 151"/>
                <a:gd name="T30" fmla="*/ 900 w 1123"/>
                <a:gd name="T31" fmla="*/ 148 h 151"/>
                <a:gd name="T32" fmla="*/ 897 w 1123"/>
                <a:gd name="T33" fmla="*/ 151 h 151"/>
                <a:gd name="T34" fmla="*/ 937 w 1123"/>
                <a:gd name="T35" fmla="*/ 151 h 151"/>
                <a:gd name="T36" fmla="*/ 920 w 1123"/>
                <a:gd name="T37" fmla="*/ 114 h 151"/>
                <a:gd name="T38" fmla="*/ 964 w 1123"/>
                <a:gd name="T39" fmla="*/ 69 h 151"/>
                <a:gd name="T40" fmla="*/ 998 w 1123"/>
                <a:gd name="T41" fmla="*/ 82 h 151"/>
                <a:gd name="T42" fmla="*/ 1005 w 1123"/>
                <a:gd name="T43" fmla="*/ 92 h 151"/>
                <a:gd name="T44" fmla="*/ 982 w 1123"/>
                <a:gd name="T45" fmla="*/ 103 h 151"/>
                <a:gd name="T46" fmla="*/ 965 w 1123"/>
                <a:gd name="T47" fmla="*/ 89 h 151"/>
                <a:gd name="T48" fmla="*/ 953 w 1123"/>
                <a:gd name="T49" fmla="*/ 94 h 151"/>
                <a:gd name="T50" fmla="*/ 947 w 1123"/>
                <a:gd name="T51" fmla="*/ 113 h 151"/>
                <a:gd name="T52" fmla="*/ 965 w 1123"/>
                <a:gd name="T53" fmla="*/ 137 h 151"/>
                <a:gd name="T54" fmla="*/ 982 w 1123"/>
                <a:gd name="T55" fmla="*/ 123 h 151"/>
                <a:gd name="T56" fmla="*/ 1005 w 1123"/>
                <a:gd name="T57" fmla="*/ 134 h 151"/>
                <a:gd name="T58" fmla="*/ 997 w 1123"/>
                <a:gd name="T59" fmla="*/ 146 h 151"/>
                <a:gd name="T60" fmla="*/ 991 w 1123"/>
                <a:gd name="T61" fmla="*/ 151 h 151"/>
                <a:gd name="T62" fmla="*/ 1016 w 1123"/>
                <a:gd name="T63" fmla="*/ 151 h 151"/>
                <a:gd name="T64" fmla="*/ 1016 w 1123"/>
                <a:gd name="T65" fmla="*/ 72 h 151"/>
                <a:gd name="T66" fmla="*/ 1042 w 1123"/>
                <a:gd name="T67" fmla="*/ 72 h 151"/>
                <a:gd name="T68" fmla="*/ 1042 w 1123"/>
                <a:gd name="T69" fmla="*/ 134 h 151"/>
                <a:gd name="T70" fmla="*/ 1077 w 1123"/>
                <a:gd name="T71" fmla="*/ 134 h 151"/>
                <a:gd name="T72" fmla="*/ 1077 w 1123"/>
                <a:gd name="T73" fmla="*/ 151 h 151"/>
                <a:gd name="T74" fmla="*/ 1123 w 1123"/>
                <a:gd name="T75" fmla="*/ 151 h 151"/>
                <a:gd name="T76" fmla="*/ 1123 w 1123"/>
                <a:gd name="T77" fmla="*/ 0 h 151"/>
                <a:gd name="T78" fmla="*/ 0 w 1123"/>
                <a:gd name="T79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23" h="151">
                  <a:moveTo>
                    <a:pt x="0" y="0"/>
                  </a:moveTo>
                  <a:cubicBezTo>
                    <a:pt x="0" y="151"/>
                    <a:pt x="0" y="151"/>
                    <a:pt x="0" y="151"/>
                  </a:cubicBezTo>
                  <a:cubicBezTo>
                    <a:pt x="844" y="151"/>
                    <a:pt x="844" y="151"/>
                    <a:pt x="844" y="151"/>
                  </a:cubicBezTo>
                  <a:cubicBezTo>
                    <a:pt x="843" y="150"/>
                    <a:pt x="842" y="149"/>
                    <a:pt x="841" y="148"/>
                  </a:cubicBezTo>
                  <a:cubicBezTo>
                    <a:pt x="833" y="140"/>
                    <a:pt x="833" y="131"/>
                    <a:pt x="832" y="122"/>
                  </a:cubicBezTo>
                  <a:cubicBezTo>
                    <a:pt x="832" y="72"/>
                    <a:pt x="832" y="72"/>
                    <a:pt x="832" y="72"/>
                  </a:cubicBezTo>
                  <a:cubicBezTo>
                    <a:pt x="859" y="72"/>
                    <a:pt x="859" y="72"/>
                    <a:pt x="859" y="72"/>
                  </a:cubicBezTo>
                  <a:cubicBezTo>
                    <a:pt x="859" y="124"/>
                    <a:pt x="859" y="124"/>
                    <a:pt x="859" y="124"/>
                  </a:cubicBezTo>
                  <a:cubicBezTo>
                    <a:pt x="859" y="128"/>
                    <a:pt x="860" y="132"/>
                    <a:pt x="863" y="135"/>
                  </a:cubicBezTo>
                  <a:cubicBezTo>
                    <a:pt x="865" y="137"/>
                    <a:pt x="868" y="138"/>
                    <a:pt x="871" y="138"/>
                  </a:cubicBezTo>
                  <a:cubicBezTo>
                    <a:pt x="875" y="138"/>
                    <a:pt x="878" y="136"/>
                    <a:pt x="880" y="135"/>
                  </a:cubicBezTo>
                  <a:cubicBezTo>
                    <a:pt x="883" y="132"/>
                    <a:pt x="883" y="128"/>
                    <a:pt x="883" y="124"/>
                  </a:cubicBezTo>
                  <a:cubicBezTo>
                    <a:pt x="883" y="72"/>
                    <a:pt x="883" y="72"/>
                    <a:pt x="883" y="72"/>
                  </a:cubicBezTo>
                  <a:cubicBezTo>
                    <a:pt x="910" y="72"/>
                    <a:pt x="910" y="72"/>
                    <a:pt x="910" y="72"/>
                  </a:cubicBezTo>
                  <a:cubicBezTo>
                    <a:pt x="910" y="117"/>
                    <a:pt x="910" y="117"/>
                    <a:pt x="910" y="117"/>
                  </a:cubicBezTo>
                  <a:cubicBezTo>
                    <a:pt x="910" y="126"/>
                    <a:pt x="910" y="139"/>
                    <a:pt x="900" y="148"/>
                  </a:cubicBezTo>
                  <a:cubicBezTo>
                    <a:pt x="899" y="149"/>
                    <a:pt x="898" y="150"/>
                    <a:pt x="897" y="151"/>
                  </a:cubicBezTo>
                  <a:cubicBezTo>
                    <a:pt x="937" y="151"/>
                    <a:pt x="937" y="151"/>
                    <a:pt x="937" y="151"/>
                  </a:cubicBezTo>
                  <a:cubicBezTo>
                    <a:pt x="925" y="142"/>
                    <a:pt x="920" y="128"/>
                    <a:pt x="920" y="114"/>
                  </a:cubicBezTo>
                  <a:cubicBezTo>
                    <a:pt x="920" y="92"/>
                    <a:pt x="935" y="69"/>
                    <a:pt x="964" y="69"/>
                  </a:cubicBezTo>
                  <a:cubicBezTo>
                    <a:pt x="976" y="69"/>
                    <a:pt x="989" y="73"/>
                    <a:pt x="998" y="82"/>
                  </a:cubicBezTo>
                  <a:cubicBezTo>
                    <a:pt x="1001" y="86"/>
                    <a:pt x="1003" y="89"/>
                    <a:pt x="1005" y="92"/>
                  </a:cubicBezTo>
                  <a:cubicBezTo>
                    <a:pt x="982" y="103"/>
                    <a:pt x="982" y="103"/>
                    <a:pt x="982" y="103"/>
                  </a:cubicBezTo>
                  <a:cubicBezTo>
                    <a:pt x="980" y="98"/>
                    <a:pt x="976" y="89"/>
                    <a:pt x="965" y="89"/>
                  </a:cubicBezTo>
                  <a:cubicBezTo>
                    <a:pt x="959" y="89"/>
                    <a:pt x="955" y="92"/>
                    <a:pt x="953" y="94"/>
                  </a:cubicBezTo>
                  <a:cubicBezTo>
                    <a:pt x="947" y="100"/>
                    <a:pt x="947" y="109"/>
                    <a:pt x="947" y="113"/>
                  </a:cubicBezTo>
                  <a:cubicBezTo>
                    <a:pt x="947" y="125"/>
                    <a:pt x="952" y="137"/>
                    <a:pt x="965" y="137"/>
                  </a:cubicBezTo>
                  <a:cubicBezTo>
                    <a:pt x="977" y="137"/>
                    <a:pt x="981" y="126"/>
                    <a:pt x="982" y="123"/>
                  </a:cubicBezTo>
                  <a:cubicBezTo>
                    <a:pt x="1005" y="134"/>
                    <a:pt x="1005" y="134"/>
                    <a:pt x="1005" y="134"/>
                  </a:cubicBezTo>
                  <a:cubicBezTo>
                    <a:pt x="1003" y="138"/>
                    <a:pt x="1001" y="142"/>
                    <a:pt x="997" y="146"/>
                  </a:cubicBezTo>
                  <a:cubicBezTo>
                    <a:pt x="995" y="148"/>
                    <a:pt x="993" y="150"/>
                    <a:pt x="991" y="151"/>
                  </a:cubicBezTo>
                  <a:cubicBezTo>
                    <a:pt x="1016" y="151"/>
                    <a:pt x="1016" y="151"/>
                    <a:pt x="1016" y="151"/>
                  </a:cubicBezTo>
                  <a:cubicBezTo>
                    <a:pt x="1016" y="72"/>
                    <a:pt x="1016" y="72"/>
                    <a:pt x="1016" y="72"/>
                  </a:cubicBezTo>
                  <a:cubicBezTo>
                    <a:pt x="1042" y="72"/>
                    <a:pt x="1042" y="72"/>
                    <a:pt x="1042" y="72"/>
                  </a:cubicBezTo>
                  <a:cubicBezTo>
                    <a:pt x="1042" y="134"/>
                    <a:pt x="1042" y="134"/>
                    <a:pt x="1042" y="134"/>
                  </a:cubicBezTo>
                  <a:cubicBezTo>
                    <a:pt x="1077" y="134"/>
                    <a:pt x="1077" y="134"/>
                    <a:pt x="1077" y="134"/>
                  </a:cubicBezTo>
                  <a:cubicBezTo>
                    <a:pt x="1077" y="151"/>
                    <a:pt x="1077" y="151"/>
                    <a:pt x="1077" y="151"/>
                  </a:cubicBezTo>
                  <a:cubicBezTo>
                    <a:pt x="1123" y="151"/>
                    <a:pt x="1123" y="151"/>
                    <a:pt x="1123" y="151"/>
                  </a:cubicBezTo>
                  <a:cubicBezTo>
                    <a:pt x="1123" y="0"/>
                    <a:pt x="1123" y="0"/>
                    <a:pt x="112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285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0182" y="514785"/>
              <a:ext cx="257986" cy="303133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48" y="8765642"/>
            <a:ext cx="1865154" cy="65257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0" y="3349508"/>
            <a:ext cx="12801600" cy="646331"/>
          </a:xfrm>
          <a:prstGeom prst="rect">
            <a:avLst/>
          </a:prstGeom>
          <a:solidFill>
            <a:srgbClr val="002855"/>
          </a:solidFill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ABC Learning Design, ABC to VLE Erasmus+ project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D8D6AA-F343-400B-8F9D-1DF9663E5927}"/>
              </a:ext>
            </a:extLst>
          </p:cNvPr>
          <p:cNvSpPr txBox="1"/>
          <p:nvPr/>
        </p:nvSpPr>
        <p:spPr>
          <a:xfrm>
            <a:off x="3726180" y="7388746"/>
            <a:ext cx="247888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accent5">
                    <a:lumMod val="75000"/>
                  </a:schemeClr>
                </a:solidFill>
              </a:rPr>
              <a:t>@ABCtoVLE</a:t>
            </a:r>
          </a:p>
        </p:txBody>
      </p:sp>
      <p:pic>
        <p:nvPicPr>
          <p:cNvPr id="17" name="Picture 16" descr="LEFTLogoBeneficairesErasmus-med.jpg">
            <a:extLst>
              <a:ext uri="{FF2B5EF4-FFF2-40B4-BE49-F238E27FC236}">
                <a16:creationId xmlns:a16="http://schemas.microsoft.com/office/drawing/2014/main" id="{4EB45438-3B9A-4601-B895-FAAF77DD27D5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77"/>
          <a:stretch/>
        </p:blipFill>
        <p:spPr>
          <a:xfrm>
            <a:off x="6313635" y="7219787"/>
            <a:ext cx="3649187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15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7300" y="813107"/>
            <a:ext cx="12051332" cy="646319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accent1">
                    <a:lumMod val="50000"/>
                  </a:schemeClr>
                </a:solidFill>
              </a:rPr>
              <a:t>Lícové strany karet se způsoby učení z pohledu studujících</a:t>
            </a:r>
            <a:endParaRPr lang="en-GB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7870" y="8807633"/>
            <a:ext cx="112386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smtClean="0"/>
              <a:t>Způsoby učení jsou z lícové strany. Jim odpovídající výukové aktivity jsou z rubové strany. 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-388" y="10447"/>
            <a:ext cx="12801600" cy="646331"/>
          </a:xfrm>
          <a:prstGeom prst="rect">
            <a:avLst/>
          </a:prstGeom>
          <a:solidFill>
            <a:srgbClr val="2B416D"/>
          </a:solidFill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ABC Learning Design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9514" y="5350391"/>
            <a:ext cx="4065269" cy="3048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555" y="1822104"/>
            <a:ext cx="4035861" cy="30268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575" y="1822104"/>
            <a:ext cx="4054781" cy="30410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9514" y="1847504"/>
            <a:ext cx="4035861" cy="30268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148" y="5350391"/>
            <a:ext cx="4065268" cy="3048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85575" y="5350392"/>
            <a:ext cx="4065269" cy="3048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7903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7300" y="813107"/>
            <a:ext cx="12051332" cy="646331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accent1">
                    <a:lumMod val="50000"/>
                  </a:schemeClr>
                </a:solidFill>
              </a:rPr>
              <a:t>Rubové strany karet s výukovými aktivitami</a:t>
            </a:r>
            <a:endParaRPr lang="en-GB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388" y="10447"/>
            <a:ext cx="12801600" cy="646331"/>
          </a:xfrm>
          <a:prstGeom prst="rect">
            <a:avLst/>
          </a:prstGeom>
          <a:solidFill>
            <a:srgbClr val="2B416D"/>
          </a:solidFill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ABC Learning Design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D622EF0-E8A2-47CA-9060-51654EC58D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19" y="1841602"/>
            <a:ext cx="3991909" cy="2977620"/>
          </a:xfrm>
          <a:prstGeom prst="rect">
            <a:avLst/>
          </a:prstGeom>
        </p:spPr>
      </p:pic>
      <p:sp>
        <p:nvSpPr>
          <p:cNvPr id="23" name="Rectangle 8"/>
          <p:cNvSpPr/>
          <p:nvPr/>
        </p:nvSpPr>
        <p:spPr>
          <a:xfrm>
            <a:off x="907870" y="8807633"/>
            <a:ext cx="112386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smtClean="0"/>
              <a:t>Způsoby učení jsou z lícové strany. Jim odpovídající výukové aktivity jsou z rubové strany. </a:t>
            </a:r>
            <a:endParaRPr lang="en-GB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75" y="1812160"/>
            <a:ext cx="3975953" cy="298196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617" y="1798216"/>
            <a:ext cx="4045351" cy="303401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9457" y="1798216"/>
            <a:ext cx="4019175" cy="301438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076" y="5418071"/>
            <a:ext cx="3996841" cy="299763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7610" y="5426015"/>
            <a:ext cx="4009147" cy="300686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1451" y="5426015"/>
            <a:ext cx="3986250" cy="298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5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4300" y="813107"/>
            <a:ext cx="12324332" cy="646319"/>
          </a:xfrm>
          <a:prstGeom prst="rect">
            <a:avLst/>
          </a:prstGeom>
          <a:noFill/>
        </p:spPr>
        <p:txBody>
          <a:bodyPr wrap="square" lIns="91428" tIns="45714" rIns="91428" bIns="45714" anchor="t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accent1">
                    <a:lumMod val="50000"/>
                  </a:schemeClr>
                </a:solidFill>
              </a:rPr>
              <a:t>Karty se způsobem učení a odpovídajícími výukovými aktivitami</a:t>
            </a:r>
            <a:endParaRPr lang="en-GB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388" y="10447"/>
            <a:ext cx="12801600" cy="646331"/>
          </a:xfrm>
          <a:prstGeom prst="rect">
            <a:avLst/>
          </a:prstGeom>
          <a:solidFill>
            <a:srgbClr val="2B416D"/>
          </a:solidFill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ABC Learning Design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8832" y="2950718"/>
            <a:ext cx="6019800" cy="451485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55" y="2950718"/>
            <a:ext cx="5967045" cy="44752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8"/>
          <p:cNvSpPr/>
          <p:nvPr/>
        </p:nvSpPr>
        <p:spPr>
          <a:xfrm>
            <a:off x="578269" y="2293890"/>
            <a:ext cx="112386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smtClean="0"/>
              <a:t>Lícová strana karty			Rubová strana karty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058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388" y="10447"/>
            <a:ext cx="12801600" cy="646331"/>
          </a:xfrm>
          <a:prstGeom prst="rect">
            <a:avLst/>
          </a:prstGeom>
          <a:solidFill>
            <a:srgbClr val="2B416D"/>
          </a:solidFill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ABC Learning Design</a:t>
            </a:r>
          </a:p>
        </p:txBody>
      </p:sp>
      <p:sp>
        <p:nvSpPr>
          <p:cNvPr id="7" name="Rectangle 8"/>
          <p:cNvSpPr/>
          <p:nvPr/>
        </p:nvSpPr>
        <p:spPr>
          <a:xfrm>
            <a:off x="114300" y="813107"/>
            <a:ext cx="12324332" cy="646319"/>
          </a:xfrm>
          <a:prstGeom prst="rect">
            <a:avLst/>
          </a:prstGeom>
          <a:noFill/>
        </p:spPr>
        <p:txBody>
          <a:bodyPr wrap="square" lIns="91428" tIns="45714" rIns="91428" bIns="45714" anchor="t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accent1">
                    <a:lumMod val="50000"/>
                  </a:schemeClr>
                </a:solidFill>
              </a:rPr>
              <a:t>Karty se způsobem učení a odpovídajícími výukovými aktivitami</a:t>
            </a:r>
            <a:endParaRPr lang="en-GB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Rectangle 8"/>
          <p:cNvSpPr/>
          <p:nvPr/>
        </p:nvSpPr>
        <p:spPr>
          <a:xfrm>
            <a:off x="578269" y="2293890"/>
            <a:ext cx="112386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smtClean="0"/>
              <a:t>Lícová strana karty			Rubová strana karty</a:t>
            </a:r>
            <a:endParaRPr lang="en-GB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75" y="2952404"/>
            <a:ext cx="5964925" cy="44736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163" y="2952404"/>
            <a:ext cx="5964924" cy="447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8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388" y="10447"/>
            <a:ext cx="12801600" cy="646331"/>
          </a:xfrm>
          <a:prstGeom prst="rect">
            <a:avLst/>
          </a:prstGeom>
          <a:solidFill>
            <a:srgbClr val="2B416D"/>
          </a:solidFill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ABC Learning Design</a:t>
            </a:r>
          </a:p>
        </p:txBody>
      </p:sp>
      <p:sp>
        <p:nvSpPr>
          <p:cNvPr id="7" name="Rectangle 8"/>
          <p:cNvSpPr/>
          <p:nvPr/>
        </p:nvSpPr>
        <p:spPr>
          <a:xfrm>
            <a:off x="114300" y="813107"/>
            <a:ext cx="12324332" cy="646319"/>
          </a:xfrm>
          <a:prstGeom prst="rect">
            <a:avLst/>
          </a:prstGeom>
          <a:noFill/>
        </p:spPr>
        <p:txBody>
          <a:bodyPr wrap="square" lIns="91428" tIns="45714" rIns="91428" bIns="45714" anchor="t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accent1">
                    <a:lumMod val="50000"/>
                  </a:schemeClr>
                </a:solidFill>
              </a:rPr>
              <a:t>Karty se způsobem učení a odpovídajícími výukovými aktivitami</a:t>
            </a:r>
            <a:endParaRPr lang="en-GB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Rectangle 8"/>
          <p:cNvSpPr/>
          <p:nvPr/>
        </p:nvSpPr>
        <p:spPr>
          <a:xfrm>
            <a:off x="578269" y="2293890"/>
            <a:ext cx="112386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smtClean="0"/>
              <a:t>Lícová strana karty			Rubová strana karty</a:t>
            </a:r>
            <a:endParaRPr lang="en-GB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65" y="2935864"/>
            <a:ext cx="5957648" cy="44682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112" y="2932141"/>
            <a:ext cx="5979546" cy="448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4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782" y="7941048"/>
            <a:ext cx="807893" cy="7143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388" y="10447"/>
            <a:ext cx="12801600" cy="646331"/>
          </a:xfrm>
          <a:prstGeom prst="rect">
            <a:avLst/>
          </a:prstGeom>
          <a:solidFill>
            <a:srgbClr val="2B416D"/>
          </a:solidFill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ABC Learning Design</a:t>
            </a:r>
          </a:p>
        </p:txBody>
      </p:sp>
      <p:sp>
        <p:nvSpPr>
          <p:cNvPr id="7" name="Rectangle 8"/>
          <p:cNvSpPr/>
          <p:nvPr/>
        </p:nvSpPr>
        <p:spPr>
          <a:xfrm>
            <a:off x="114300" y="813107"/>
            <a:ext cx="12324332" cy="646319"/>
          </a:xfrm>
          <a:prstGeom prst="rect">
            <a:avLst/>
          </a:prstGeom>
          <a:noFill/>
        </p:spPr>
        <p:txBody>
          <a:bodyPr wrap="square" lIns="91428" tIns="45714" rIns="91428" bIns="45714" anchor="t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accent1">
                    <a:lumMod val="50000"/>
                  </a:schemeClr>
                </a:solidFill>
              </a:rPr>
              <a:t>Karty se způsobem učení a odpovídajícími výukovými aktivitami</a:t>
            </a:r>
            <a:endParaRPr lang="en-GB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Rectangle 8"/>
          <p:cNvSpPr/>
          <p:nvPr/>
        </p:nvSpPr>
        <p:spPr>
          <a:xfrm>
            <a:off x="578269" y="2293890"/>
            <a:ext cx="112386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smtClean="0"/>
              <a:t>Lícová strana karty			Rubová strana karty</a:t>
            </a:r>
            <a:endParaRPr lang="en-GB" dirty="0"/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09" y="2941570"/>
            <a:ext cx="5983903" cy="44879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412" y="2941571"/>
            <a:ext cx="5983905" cy="448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67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88" y="10447"/>
            <a:ext cx="12801600" cy="646331"/>
          </a:xfrm>
          <a:prstGeom prst="rect">
            <a:avLst/>
          </a:prstGeom>
          <a:solidFill>
            <a:srgbClr val="2B416D"/>
          </a:solidFill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ABC Learning Design</a:t>
            </a:r>
          </a:p>
        </p:txBody>
      </p:sp>
      <p:sp>
        <p:nvSpPr>
          <p:cNvPr id="6" name="Rectangle 8"/>
          <p:cNvSpPr/>
          <p:nvPr/>
        </p:nvSpPr>
        <p:spPr>
          <a:xfrm>
            <a:off x="114300" y="813107"/>
            <a:ext cx="12324332" cy="646319"/>
          </a:xfrm>
          <a:prstGeom prst="rect">
            <a:avLst/>
          </a:prstGeom>
          <a:noFill/>
        </p:spPr>
        <p:txBody>
          <a:bodyPr wrap="square" lIns="91428" tIns="45714" rIns="91428" bIns="45714" anchor="t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accent1">
                    <a:lumMod val="50000"/>
                  </a:schemeClr>
                </a:solidFill>
              </a:rPr>
              <a:t>Karty se způsobem učení a odpovídajícími výukovými aktivitami</a:t>
            </a:r>
            <a:endParaRPr lang="en-GB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ctangle 8"/>
          <p:cNvSpPr/>
          <p:nvPr/>
        </p:nvSpPr>
        <p:spPr>
          <a:xfrm>
            <a:off x="578269" y="2293890"/>
            <a:ext cx="112386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smtClean="0"/>
              <a:t>Lícová strana karty			Rubová strana karty</a:t>
            </a:r>
            <a:endParaRPr lang="en-GB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2950092"/>
            <a:ext cx="5904811" cy="4428608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91" y="2937392"/>
            <a:ext cx="5904810" cy="44286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790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388" y="10447"/>
            <a:ext cx="12801600" cy="646331"/>
          </a:xfrm>
          <a:prstGeom prst="rect">
            <a:avLst/>
          </a:prstGeom>
          <a:solidFill>
            <a:srgbClr val="2B416D"/>
          </a:solidFill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ABC Learning Design</a:t>
            </a:r>
          </a:p>
        </p:txBody>
      </p:sp>
      <p:sp>
        <p:nvSpPr>
          <p:cNvPr id="6" name="Rectangle 8"/>
          <p:cNvSpPr/>
          <p:nvPr/>
        </p:nvSpPr>
        <p:spPr>
          <a:xfrm>
            <a:off x="114300" y="813107"/>
            <a:ext cx="12324332" cy="646319"/>
          </a:xfrm>
          <a:prstGeom prst="rect">
            <a:avLst/>
          </a:prstGeom>
          <a:noFill/>
        </p:spPr>
        <p:txBody>
          <a:bodyPr wrap="square" lIns="91428" tIns="45714" rIns="91428" bIns="45714" anchor="t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accent1">
                    <a:lumMod val="50000"/>
                  </a:schemeClr>
                </a:solidFill>
              </a:rPr>
              <a:t>Karty se způsobem učení a odpovídajícími výukovými aktivitami</a:t>
            </a:r>
            <a:endParaRPr lang="en-GB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ctangle 8"/>
          <p:cNvSpPr/>
          <p:nvPr/>
        </p:nvSpPr>
        <p:spPr>
          <a:xfrm>
            <a:off x="578269" y="2293890"/>
            <a:ext cx="112386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smtClean="0"/>
              <a:t>Lícová strana karty			Rubová strana karty</a:t>
            </a:r>
            <a:endParaRPr lang="en-GB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2988190"/>
            <a:ext cx="5921746" cy="444130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055" y="2950090"/>
            <a:ext cx="5921745" cy="44413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641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102"/>
          <p:cNvSpPr/>
          <p:nvPr/>
        </p:nvSpPr>
        <p:spPr>
          <a:xfrm>
            <a:off x="177086" y="689028"/>
            <a:ext cx="3959999" cy="3263957"/>
          </a:xfrm>
          <a:prstGeom prst="rect">
            <a:avLst/>
          </a:prstGeom>
          <a:solidFill>
            <a:srgbClr val="F880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endParaRPr lang="en-GB" sz="2800" dirty="0"/>
          </a:p>
        </p:txBody>
      </p:sp>
      <p:sp>
        <p:nvSpPr>
          <p:cNvPr id="2" name="Rectangle 1"/>
          <p:cNvSpPr/>
          <p:nvPr/>
        </p:nvSpPr>
        <p:spPr>
          <a:xfrm>
            <a:off x="342913" y="130320"/>
            <a:ext cx="12051332" cy="461665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cs-CZ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Hodnotitelné doplňkové online výukové aktivity</a:t>
            </a:r>
            <a:endParaRPr lang="en-GB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9582" y="663756"/>
            <a:ext cx="2396594" cy="523208"/>
          </a:xfrm>
          <a:prstGeom prst="rect">
            <a:avLst/>
          </a:prstGeom>
          <a:noFill/>
        </p:spPr>
        <p:txBody>
          <a:bodyPr wrap="none" lIns="91428" tIns="45714" rIns="91428" bIns="45714">
            <a:spAutoFit/>
          </a:bodyPr>
          <a:lstStyle/>
          <a:p>
            <a:pPr>
              <a:spcBef>
                <a:spcPts val="601"/>
              </a:spcBef>
              <a:spcAft>
                <a:spcPts val="601"/>
              </a:spcAft>
            </a:pPr>
            <a:r>
              <a:rPr lang="cs-CZ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Prozkoumávání</a:t>
            </a:r>
            <a:endParaRPr lang="en-GB" sz="2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424488" y="689030"/>
            <a:ext cx="3959999" cy="2683356"/>
          </a:xfrm>
          <a:prstGeom prst="rect">
            <a:avLst/>
          </a:prstGeom>
          <a:solidFill>
            <a:srgbClr val="BB9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endParaRPr lang="en-GB" sz="2800" dirty="0"/>
          </a:p>
        </p:txBody>
      </p:sp>
      <p:sp>
        <p:nvSpPr>
          <p:cNvPr id="37" name="Rectangle 36"/>
          <p:cNvSpPr/>
          <p:nvPr/>
        </p:nvSpPr>
        <p:spPr>
          <a:xfrm>
            <a:off x="8657636" y="689029"/>
            <a:ext cx="3959999" cy="8592445"/>
          </a:xfrm>
          <a:prstGeom prst="rect">
            <a:avLst/>
          </a:prstGeom>
          <a:solidFill>
            <a:srgbClr val="BDEA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endParaRPr lang="en-GB" sz="2800" dirty="0"/>
          </a:p>
        </p:txBody>
      </p:sp>
      <p:sp>
        <p:nvSpPr>
          <p:cNvPr id="6" name="Rectangle 5"/>
          <p:cNvSpPr/>
          <p:nvPr/>
        </p:nvSpPr>
        <p:spPr>
          <a:xfrm>
            <a:off x="8671890" y="1258660"/>
            <a:ext cx="3971645" cy="7417403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r>
              <a:rPr lang="cs-CZ" sz="1400" b="1" dirty="0" smtClean="0"/>
              <a:t>Rozhovor s odborníkem</a:t>
            </a:r>
            <a:r>
              <a:rPr lang="en-GB" sz="1400" b="1" dirty="0" smtClean="0"/>
              <a:t> </a:t>
            </a:r>
            <a:r>
              <a:rPr lang="en-GB" sz="1400" b="1" dirty="0"/>
              <a:t>(</a:t>
            </a:r>
            <a:r>
              <a:rPr lang="en-GB" sz="1400" b="1" dirty="0" smtClean="0"/>
              <a:t>video/</a:t>
            </a:r>
            <a:r>
              <a:rPr lang="cs-CZ" sz="1400" b="1" dirty="0" smtClean="0"/>
              <a:t>fórum</a:t>
            </a:r>
            <a:r>
              <a:rPr lang="en-GB" sz="1400" b="1" dirty="0" smtClean="0"/>
              <a:t>/chat</a:t>
            </a:r>
            <a:r>
              <a:rPr lang="en-GB" sz="1400" b="1" dirty="0"/>
              <a:t>) </a:t>
            </a:r>
          </a:p>
          <a:p>
            <a:r>
              <a:rPr lang="en-GB" sz="1400" b="1" dirty="0" err="1" smtClean="0"/>
              <a:t>Liter</a:t>
            </a:r>
            <a:r>
              <a:rPr lang="cs-CZ" sz="1400" b="1" dirty="0" err="1" smtClean="0"/>
              <a:t>ární</a:t>
            </a:r>
            <a:r>
              <a:rPr lang="cs-CZ" sz="1400" b="1" dirty="0" smtClean="0"/>
              <a:t> recenze a kritika</a:t>
            </a:r>
            <a:r>
              <a:rPr lang="en-GB" sz="1400" b="1" dirty="0" smtClean="0"/>
              <a:t> (f</a:t>
            </a:r>
            <a:r>
              <a:rPr lang="cs-CZ" sz="1400" b="1" dirty="0" smtClean="0"/>
              <a:t>ó</a:t>
            </a:r>
            <a:r>
              <a:rPr lang="en-GB" sz="1400" b="1" dirty="0" smtClean="0"/>
              <a:t>rum/blog/wiki/RSS)</a:t>
            </a:r>
            <a:endParaRPr lang="en-GB" sz="1400" b="1" dirty="0"/>
          </a:p>
          <a:p>
            <a:r>
              <a:rPr lang="cs-CZ" sz="1400" b="1" dirty="0"/>
              <a:t>Otázky s mnohočetným výběrem odpovědi (MCQ) – formativní testy s automatickou zpětnou vazbou</a:t>
            </a:r>
            <a:endParaRPr lang="en-GB" sz="1400" dirty="0"/>
          </a:p>
          <a:p>
            <a:r>
              <a:rPr lang="cs-CZ" sz="1400" b="1" dirty="0"/>
              <a:t>Tvorba společné knihovny zdrojů (</a:t>
            </a:r>
            <a:r>
              <a:rPr lang="en-GB" sz="1400" b="1" dirty="0" err="1"/>
              <a:t>datab</a:t>
            </a:r>
            <a:r>
              <a:rPr lang="cs-CZ" sz="1400" b="1" dirty="0" err="1"/>
              <a:t>áze</a:t>
            </a:r>
            <a:r>
              <a:rPr lang="en-GB" sz="1400" b="1" dirty="0"/>
              <a:t>/</a:t>
            </a:r>
            <a:r>
              <a:rPr lang="cs-CZ" sz="1400" b="1" dirty="0"/>
              <a:t>slovník</a:t>
            </a:r>
            <a:r>
              <a:rPr lang="en-GB" sz="1400" b="1" dirty="0"/>
              <a:t>/wiki</a:t>
            </a:r>
            <a:r>
              <a:rPr lang="cs-CZ" sz="1400" b="1" dirty="0"/>
              <a:t>-zdroj</a:t>
            </a:r>
            <a:r>
              <a:rPr lang="en-GB" sz="1400" b="1" dirty="0"/>
              <a:t>)</a:t>
            </a:r>
          </a:p>
          <a:p>
            <a:r>
              <a:rPr lang="cs-CZ" sz="1400" b="1" dirty="0" smtClean="0"/>
              <a:t>Ukázka výuky a učení </a:t>
            </a:r>
            <a:r>
              <a:rPr lang="en-GB" sz="1400" b="1" dirty="0" smtClean="0"/>
              <a:t>(</a:t>
            </a:r>
            <a:r>
              <a:rPr lang="cs-CZ" sz="1400" b="1" dirty="0" smtClean="0"/>
              <a:t>poster, prezentace, vizuální pomůcka)</a:t>
            </a:r>
            <a:endParaRPr lang="en-GB" sz="1400" b="1" dirty="0"/>
          </a:p>
          <a:p>
            <a:r>
              <a:rPr lang="cs-CZ" sz="1400" b="1" dirty="0" smtClean="0"/>
              <a:t>Elektronické </a:t>
            </a:r>
            <a:r>
              <a:rPr lang="en-GB" sz="1400" b="1" dirty="0" smtClean="0"/>
              <a:t>portfolio (</a:t>
            </a:r>
            <a:r>
              <a:rPr lang="cs-CZ" sz="1400" b="1" dirty="0" smtClean="0"/>
              <a:t>např. </a:t>
            </a:r>
            <a:r>
              <a:rPr lang="en-GB" sz="1400" b="1" dirty="0" err="1" smtClean="0"/>
              <a:t>MyPortfolio</a:t>
            </a:r>
            <a:r>
              <a:rPr lang="en-GB" sz="1400" b="1" dirty="0" smtClean="0"/>
              <a:t>)</a:t>
            </a:r>
            <a:endParaRPr lang="en-GB" sz="1400" b="1" dirty="0"/>
          </a:p>
          <a:p>
            <a:r>
              <a:rPr lang="cs-CZ" sz="1400" b="1" dirty="0" smtClean="0"/>
              <a:t>Případové studie prezentované na fóru či během hodiny</a:t>
            </a:r>
          </a:p>
          <a:p>
            <a:r>
              <a:rPr lang="cs-CZ" sz="1400" b="1" dirty="0" smtClean="0"/>
              <a:t>Připravit (individuálně či ve skupině) shrnující text</a:t>
            </a:r>
            <a:endParaRPr lang="en-GB" sz="1400" b="1" dirty="0"/>
          </a:p>
          <a:p>
            <a:r>
              <a:rPr lang="cs-CZ" sz="1400" b="1" dirty="0"/>
              <a:t>Testové otázky v rychlém sledu jako příprava k absolvování zkoušek (</a:t>
            </a:r>
            <a:r>
              <a:rPr lang="en-GB" sz="1400" b="1" dirty="0"/>
              <a:t>Rapid-fire exam</a:t>
            </a:r>
            <a:r>
              <a:rPr lang="cs-CZ" sz="1400" b="1" dirty="0"/>
              <a:t>)</a:t>
            </a:r>
            <a:endParaRPr lang="en-GB" sz="1400" b="1" dirty="0"/>
          </a:p>
          <a:p>
            <a:r>
              <a:rPr lang="cs-CZ" sz="1400" b="1" dirty="0" smtClean="0"/>
              <a:t>Pojmové mapování – znázornění vazeb mezi pojmy již existujících zdrojů</a:t>
            </a:r>
            <a:endParaRPr lang="en-GB" sz="1400" b="1" dirty="0"/>
          </a:p>
          <a:p>
            <a:r>
              <a:rPr lang="cs-CZ" sz="1400" b="1" dirty="0" smtClean="0"/>
              <a:t>Natočit video uskutečněného představení</a:t>
            </a:r>
          </a:p>
          <a:p>
            <a:r>
              <a:rPr lang="cs-CZ" sz="1400" b="1" dirty="0" smtClean="0"/>
              <a:t>Natočit zvukový komentář/stopu k videozáznamu</a:t>
            </a:r>
            <a:endParaRPr lang="en-GB" sz="1400" b="1" dirty="0"/>
          </a:p>
          <a:p>
            <a:r>
              <a:rPr lang="cs-CZ" sz="1400" b="1" dirty="0" smtClean="0"/>
              <a:t>Připravit ústní zkoušení přes </a:t>
            </a:r>
            <a:r>
              <a:rPr lang="en-GB" sz="1400" b="1" dirty="0" smtClean="0"/>
              <a:t>Skype </a:t>
            </a:r>
            <a:r>
              <a:rPr lang="cs-CZ" sz="1400" b="1" dirty="0" smtClean="0"/>
              <a:t>nebo ve virtuální učebně</a:t>
            </a:r>
            <a:endParaRPr lang="en-GB" sz="1400" b="1" dirty="0"/>
          </a:p>
          <a:p>
            <a:r>
              <a:rPr lang="cs-CZ" sz="1400" b="1" dirty="0" smtClean="0"/>
              <a:t>Připravit a představit prezentaci</a:t>
            </a:r>
            <a:endParaRPr lang="en-GB" sz="1400" b="1" dirty="0"/>
          </a:p>
          <a:p>
            <a:r>
              <a:rPr lang="cs-CZ" sz="1400" b="1" dirty="0" smtClean="0"/>
              <a:t>Vytvořit video blog</a:t>
            </a:r>
            <a:endParaRPr lang="en-GB" sz="1400" b="1" dirty="0"/>
          </a:p>
          <a:p>
            <a:r>
              <a:rPr lang="cs-CZ" sz="1400" b="1" dirty="0" smtClean="0"/>
              <a:t>Napsat souhrnnou zprávu</a:t>
            </a:r>
            <a:endParaRPr lang="en-GB" sz="1400" b="1" dirty="0"/>
          </a:p>
          <a:p>
            <a:r>
              <a:rPr lang="cs-CZ" sz="1400" b="1" dirty="0" smtClean="0"/>
              <a:t>Napsat rozbor nějakého problému</a:t>
            </a:r>
            <a:endParaRPr lang="en-GB" sz="1400" b="1" dirty="0"/>
          </a:p>
          <a:p>
            <a:r>
              <a:rPr lang="cs-CZ" sz="1400" b="1" dirty="0" smtClean="0"/>
              <a:t>Zpracovat případovou studii (kazuistiku)</a:t>
            </a:r>
            <a:endParaRPr lang="en-GB" sz="1400" b="1" dirty="0"/>
          </a:p>
          <a:p>
            <a:r>
              <a:rPr lang="cs-CZ" sz="1400" b="1" dirty="0"/>
              <a:t>Pokročilé hraní rolí</a:t>
            </a:r>
            <a:r>
              <a:rPr lang="en-GB" sz="1400" b="1" dirty="0"/>
              <a:t> – </a:t>
            </a:r>
            <a:r>
              <a:rPr lang="cs-CZ" sz="1400" b="1" dirty="0"/>
              <a:t>student v roli konzultanta atd.</a:t>
            </a:r>
            <a:endParaRPr lang="en-GB" sz="1400" b="1" dirty="0"/>
          </a:p>
          <a:p>
            <a:r>
              <a:rPr lang="cs-CZ" sz="1400" b="1" dirty="0" smtClean="0"/>
              <a:t>Připravit plán práce pro pracoviště</a:t>
            </a:r>
            <a:endParaRPr lang="en-GB" sz="1400" b="1" dirty="0"/>
          </a:p>
          <a:p>
            <a:r>
              <a:rPr lang="cs-CZ" sz="1400" b="1" dirty="0" smtClean="0"/>
              <a:t>Připravit plán práce pro další studium</a:t>
            </a:r>
            <a:endParaRPr lang="en-GB" sz="1400" b="1" dirty="0"/>
          </a:p>
          <a:p>
            <a:r>
              <a:rPr lang="cs-CZ" sz="1400" b="1" dirty="0"/>
              <a:t>Vlastní výzkumná činnost či analýza dat spojená se sepsáním vědeckého článku</a:t>
            </a:r>
            <a:endParaRPr lang="en-GB" sz="1400" b="1" dirty="0"/>
          </a:p>
          <a:p>
            <a:r>
              <a:rPr lang="cs-CZ" sz="1400" b="1" dirty="0" smtClean="0"/>
              <a:t>Připravit pracovní informativní schůzku, brífink</a:t>
            </a:r>
            <a:endParaRPr lang="en-GB" sz="1400" b="1" dirty="0"/>
          </a:p>
          <a:p>
            <a:r>
              <a:rPr lang="cs-CZ" sz="1400" b="1" dirty="0" smtClean="0"/>
              <a:t>Vytvořit a nahrát </a:t>
            </a:r>
            <a:r>
              <a:rPr lang="en-GB" sz="1400" b="1" dirty="0" smtClean="0"/>
              <a:t>podcast</a:t>
            </a:r>
            <a:endParaRPr lang="en-GB" sz="1400" b="1" dirty="0"/>
          </a:p>
          <a:p>
            <a:r>
              <a:rPr lang="cs-CZ" sz="1400" b="1" dirty="0" smtClean="0"/>
              <a:t>Rozvrhnout práci pro ostatní</a:t>
            </a:r>
            <a:endParaRPr lang="en-GB" sz="1400" b="1" dirty="0"/>
          </a:p>
          <a:p>
            <a:r>
              <a:rPr lang="cs-CZ" sz="1400" b="1" dirty="0" smtClean="0"/>
              <a:t>Vést skupinu pracující </a:t>
            </a:r>
            <a:r>
              <a:rPr lang="cs-CZ" sz="1400" b="1" smtClean="0"/>
              <a:t>na projektu</a:t>
            </a:r>
            <a:endParaRPr lang="en-GB" sz="1400" b="1" dirty="0"/>
          </a:p>
        </p:txBody>
      </p:sp>
      <p:sp>
        <p:nvSpPr>
          <p:cNvPr id="38" name="Rectangle 37"/>
          <p:cNvSpPr/>
          <p:nvPr/>
        </p:nvSpPr>
        <p:spPr>
          <a:xfrm>
            <a:off x="5406696" y="677968"/>
            <a:ext cx="2010911" cy="523208"/>
          </a:xfrm>
          <a:prstGeom prst="rect">
            <a:avLst/>
          </a:prstGeom>
          <a:noFill/>
        </p:spPr>
        <p:txBody>
          <a:bodyPr wrap="none" lIns="91428" tIns="45714" rIns="91428" bIns="45714">
            <a:spAutoFit/>
          </a:bodyPr>
          <a:lstStyle/>
          <a:p>
            <a:pPr>
              <a:spcBef>
                <a:spcPts val="601"/>
              </a:spcBef>
              <a:spcAft>
                <a:spcPts val="601"/>
              </a:spcAft>
            </a:pPr>
            <a:r>
              <a:rPr lang="en-US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cs-CZ" sz="2800" dirty="0" err="1" smtClean="0">
                <a:ea typeface="Times New Roman" panose="02020603050405020304" pitchFamily="18" charset="0"/>
                <a:cs typeface="Times New Roman" panose="02020603050405020304" pitchFamily="18" charset="0"/>
              </a:rPr>
              <a:t>rocvičování</a:t>
            </a:r>
            <a:endParaRPr lang="en-GB" sz="2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9695860" y="692180"/>
            <a:ext cx="1176645" cy="523208"/>
          </a:xfrm>
          <a:prstGeom prst="rect">
            <a:avLst/>
          </a:prstGeom>
          <a:noFill/>
        </p:spPr>
        <p:txBody>
          <a:bodyPr wrap="none" lIns="91428" tIns="45714" rIns="91428" bIns="45714">
            <a:spAutoFit/>
          </a:bodyPr>
          <a:lstStyle/>
          <a:p>
            <a:pPr>
              <a:spcBef>
                <a:spcPts val="601"/>
              </a:spcBef>
              <a:spcAft>
                <a:spcPts val="601"/>
              </a:spcAft>
            </a:pPr>
            <a:r>
              <a:rPr lang="cs-CZ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Tvorba</a:t>
            </a:r>
            <a:endParaRPr lang="en-GB" sz="2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086" y="1272998"/>
            <a:ext cx="3959999" cy="2462200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cs-CZ" sz="1400" b="1" dirty="0" smtClean="0"/>
              <a:t>Hledání ve webových databázích, wiki-zdroje</a:t>
            </a:r>
            <a:endParaRPr lang="en-GB" sz="1400" b="1" dirty="0"/>
          </a:p>
          <a:p>
            <a:r>
              <a:rPr lang="cs-CZ" sz="1400" b="1" dirty="0" smtClean="0"/>
              <a:t>Otevřené vzdělávací zdroje (OER, Open </a:t>
            </a:r>
            <a:r>
              <a:rPr lang="cs-CZ" sz="1400" b="1" dirty="0" err="1" smtClean="0"/>
              <a:t>Educational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Resources</a:t>
            </a:r>
            <a:r>
              <a:rPr lang="cs-CZ" sz="1400" b="1" dirty="0" smtClean="0"/>
              <a:t>)</a:t>
            </a:r>
            <a:endParaRPr lang="en-GB" sz="1400" b="1" dirty="0"/>
          </a:p>
          <a:p>
            <a:r>
              <a:rPr lang="cs-CZ" sz="1400" b="1" dirty="0" smtClean="0"/>
              <a:t>Literární recenze a kritiky</a:t>
            </a:r>
            <a:r>
              <a:rPr lang="en-GB" sz="1400" b="1" dirty="0" smtClean="0"/>
              <a:t> (f</a:t>
            </a:r>
            <a:r>
              <a:rPr lang="cs-CZ" sz="1400" b="1" dirty="0" smtClean="0"/>
              <a:t>ó</a:t>
            </a:r>
            <a:r>
              <a:rPr lang="en-GB" sz="1400" b="1" dirty="0" smtClean="0"/>
              <a:t>rum/blog/wiki/RSS)</a:t>
            </a:r>
            <a:endParaRPr lang="en-GB" sz="1400" b="1" dirty="0"/>
          </a:p>
          <a:p>
            <a:r>
              <a:rPr lang="cs-CZ" sz="1400" b="1" dirty="0" smtClean="0"/>
              <a:t>Terénní a laboratorní pozorování</a:t>
            </a:r>
            <a:r>
              <a:rPr lang="en-GB" sz="1400" b="1" dirty="0" smtClean="0"/>
              <a:t> (</a:t>
            </a:r>
            <a:r>
              <a:rPr lang="cs-CZ" sz="1400" b="1" dirty="0" smtClean="0"/>
              <a:t>cestou </a:t>
            </a:r>
            <a:r>
              <a:rPr lang="en-GB" sz="1400" b="1" dirty="0" smtClean="0"/>
              <a:t>m</a:t>
            </a:r>
            <a:r>
              <a:rPr lang="cs-CZ" sz="1400" b="1" dirty="0" smtClean="0"/>
              <a:t>é</a:t>
            </a:r>
            <a:r>
              <a:rPr lang="en-GB" sz="1400" b="1" dirty="0" smtClean="0"/>
              <a:t>di</a:t>
            </a:r>
            <a:r>
              <a:rPr lang="cs-CZ" sz="1400" b="1" dirty="0" smtClean="0"/>
              <a:t>í</a:t>
            </a:r>
            <a:r>
              <a:rPr lang="en-GB" sz="1400" b="1" dirty="0" smtClean="0"/>
              <a:t>/blog</a:t>
            </a:r>
            <a:r>
              <a:rPr lang="cs-CZ" sz="1400" b="1" dirty="0" smtClean="0"/>
              <a:t>ů</a:t>
            </a:r>
            <a:r>
              <a:rPr lang="en-GB" sz="1400" b="1" dirty="0" smtClean="0"/>
              <a:t>/wiki</a:t>
            </a:r>
            <a:r>
              <a:rPr lang="cs-CZ" sz="1400" b="1" dirty="0" smtClean="0"/>
              <a:t>-zdrojů</a:t>
            </a:r>
            <a:r>
              <a:rPr lang="en-GB" sz="1400" b="1" dirty="0" smtClean="0"/>
              <a:t>) </a:t>
            </a:r>
            <a:endParaRPr lang="en-GB" sz="1400" b="1" dirty="0"/>
          </a:p>
          <a:p>
            <a:r>
              <a:rPr lang="en-GB" sz="1400" b="1" dirty="0" smtClean="0"/>
              <a:t>A</a:t>
            </a:r>
            <a:r>
              <a:rPr lang="cs-CZ" sz="1400" b="1" dirty="0" err="1" smtClean="0"/>
              <a:t>kční</a:t>
            </a:r>
            <a:r>
              <a:rPr lang="cs-CZ" sz="1400" b="1" dirty="0" smtClean="0"/>
              <a:t> výzkum v sociálních vědách (</a:t>
            </a:r>
            <a:r>
              <a:rPr lang="cs-CZ" sz="1400" b="1" dirty="0" err="1" smtClean="0"/>
              <a:t>Action</a:t>
            </a:r>
            <a:r>
              <a:rPr lang="cs-CZ" sz="1400" b="1" dirty="0" smtClean="0"/>
              <a:t> R</a:t>
            </a:r>
            <a:r>
              <a:rPr lang="en-GB" sz="1400" b="1" dirty="0" err="1" smtClean="0"/>
              <a:t>esearch</a:t>
            </a:r>
            <a:r>
              <a:rPr lang="cs-CZ" sz="1400" b="1" dirty="0" smtClean="0"/>
              <a:t>)</a:t>
            </a:r>
            <a:endParaRPr lang="en-GB" sz="1400" b="1" dirty="0"/>
          </a:p>
          <a:p>
            <a:r>
              <a:rPr lang="cs-CZ" sz="1400" b="1" dirty="0" smtClean="0"/>
              <a:t>Vlastní výzkumná činnost či analýza dat spojená se sepsáním vědeckého článku</a:t>
            </a:r>
            <a:endParaRPr lang="en-GB" sz="1400" b="1" dirty="0"/>
          </a:p>
          <a:p>
            <a:r>
              <a:rPr lang="cs-CZ" sz="1400" b="1" dirty="0" smtClean="0"/>
              <a:t>Vedení skupiny pracující na projektu</a:t>
            </a:r>
            <a:endParaRPr lang="en-GB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417387" y="1281964"/>
            <a:ext cx="3959999" cy="203131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cs-CZ" sz="1400" b="1" dirty="0"/>
              <a:t>Otázky s mnohočetným výběrem odpovědi (MCQ) – formativní testy s automatickou zpětnou vazbou</a:t>
            </a:r>
            <a:endParaRPr lang="en-GB" sz="1400" dirty="0"/>
          </a:p>
          <a:p>
            <a:r>
              <a:rPr lang="cs-CZ" sz="1400" b="1" dirty="0" smtClean="0"/>
              <a:t>Hry a hraní rolí online </a:t>
            </a:r>
            <a:r>
              <a:rPr lang="en-GB" sz="1400" b="1" dirty="0" smtClean="0"/>
              <a:t>(</a:t>
            </a:r>
            <a:r>
              <a:rPr lang="cs-CZ" sz="1400" b="1" dirty="0" smtClean="0"/>
              <a:t>na fóru, ve virtuální učebně)</a:t>
            </a:r>
            <a:endParaRPr lang="en-GB" sz="1400" b="1" dirty="0"/>
          </a:p>
          <a:p>
            <a:r>
              <a:rPr lang="cs-CZ" sz="1400" b="1" dirty="0" smtClean="0"/>
              <a:t>Úlohy se zpětnou vazbou řešené jednotlivci či </a:t>
            </a:r>
            <a:r>
              <a:rPr lang="en-GB" sz="1400" b="1" dirty="0" smtClean="0"/>
              <a:t> </a:t>
            </a:r>
            <a:r>
              <a:rPr lang="cs-CZ" sz="1400" b="1" dirty="0" smtClean="0"/>
              <a:t>skupinovou prací</a:t>
            </a:r>
            <a:r>
              <a:rPr lang="en-GB" sz="1400" b="1" dirty="0" smtClean="0"/>
              <a:t> (</a:t>
            </a:r>
            <a:r>
              <a:rPr lang="cs-CZ" sz="1400" b="1" dirty="0" smtClean="0"/>
              <a:t>na výukové platformě, na fóru)</a:t>
            </a:r>
          </a:p>
          <a:p>
            <a:r>
              <a:rPr lang="cs-CZ" sz="1400" b="1" dirty="0" smtClean="0"/>
              <a:t>Případové studie </a:t>
            </a:r>
            <a:r>
              <a:rPr lang="en-GB" sz="1400" b="1" dirty="0" smtClean="0"/>
              <a:t>(</a:t>
            </a:r>
            <a:r>
              <a:rPr lang="cs-CZ" sz="1400" b="1" dirty="0" smtClean="0"/>
              <a:t>řešené na fóru</a:t>
            </a:r>
            <a:r>
              <a:rPr lang="en-GB" sz="1400" b="1" dirty="0" smtClean="0"/>
              <a:t>)</a:t>
            </a:r>
            <a:endParaRPr lang="en-GB" sz="1400" b="1" dirty="0"/>
          </a:p>
          <a:p>
            <a:r>
              <a:rPr lang="cs-CZ" sz="1400" b="1" dirty="0" smtClean="0"/>
              <a:t>Testové otázky v rychlém sledu jako příprava k absolvování zkoušek (</a:t>
            </a:r>
            <a:r>
              <a:rPr lang="en-GB" sz="1400" b="1" dirty="0" smtClean="0"/>
              <a:t>Rapid-fire exam</a:t>
            </a:r>
            <a:r>
              <a:rPr lang="cs-CZ" sz="1400" b="1" dirty="0" smtClean="0"/>
              <a:t>)</a:t>
            </a:r>
            <a:endParaRPr lang="en-GB" sz="1400" b="1" dirty="0"/>
          </a:p>
          <a:p>
            <a:r>
              <a:rPr lang="cs-CZ" sz="1400" b="1" dirty="0" smtClean="0"/>
              <a:t>Pokročilé hraní rolí</a:t>
            </a:r>
            <a:r>
              <a:rPr lang="en-GB" sz="1400" b="1" dirty="0" smtClean="0"/>
              <a:t> </a:t>
            </a:r>
            <a:r>
              <a:rPr lang="en-GB" sz="1400" b="1" dirty="0"/>
              <a:t>– </a:t>
            </a:r>
            <a:r>
              <a:rPr lang="cs-CZ" sz="1400" b="1" dirty="0" smtClean="0"/>
              <a:t>student v roli konzultanta atd.</a:t>
            </a:r>
            <a:endParaRPr lang="en-GB" b="1" dirty="0"/>
          </a:p>
        </p:txBody>
      </p:sp>
      <p:sp>
        <p:nvSpPr>
          <p:cNvPr id="12" name="Rectangle 11"/>
          <p:cNvSpPr/>
          <p:nvPr/>
        </p:nvSpPr>
        <p:spPr>
          <a:xfrm>
            <a:off x="177086" y="4472134"/>
            <a:ext cx="3959999" cy="3640911"/>
          </a:xfrm>
          <a:prstGeom prst="rect">
            <a:avLst/>
          </a:prstGeom>
          <a:solidFill>
            <a:srgbClr val="A1F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r>
              <a:rPr lang="en-US" sz="2800" dirty="0"/>
              <a:t>;</a:t>
            </a:r>
            <a:endParaRPr lang="en-GB" sz="2800" dirty="0"/>
          </a:p>
        </p:txBody>
      </p:sp>
      <p:sp>
        <p:nvSpPr>
          <p:cNvPr id="13" name="Rectangle 12"/>
          <p:cNvSpPr/>
          <p:nvPr/>
        </p:nvSpPr>
        <p:spPr>
          <a:xfrm>
            <a:off x="680168" y="4500649"/>
            <a:ext cx="2691162" cy="523208"/>
          </a:xfrm>
          <a:prstGeom prst="rect">
            <a:avLst/>
          </a:prstGeom>
          <a:noFill/>
        </p:spPr>
        <p:txBody>
          <a:bodyPr wrap="none" lIns="91428" tIns="45714" rIns="91428" bIns="45714">
            <a:spAutoFit/>
          </a:bodyPr>
          <a:lstStyle/>
          <a:p>
            <a:pPr>
              <a:spcBef>
                <a:spcPts val="601"/>
              </a:spcBef>
              <a:spcAft>
                <a:spcPts val="601"/>
              </a:spcAft>
            </a:pPr>
            <a:r>
              <a:rPr lang="cs-CZ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Získávání znalostí</a:t>
            </a:r>
            <a:endParaRPr lang="en-GB" sz="2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7086" y="5020241"/>
            <a:ext cx="3959999" cy="321625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cs-CZ" sz="1400" b="1" dirty="0" smtClean="0"/>
              <a:t>Řízené čtení (g</a:t>
            </a:r>
            <a:r>
              <a:rPr lang="en-GB" sz="1400" b="1" dirty="0" err="1" smtClean="0"/>
              <a:t>uided</a:t>
            </a:r>
            <a:r>
              <a:rPr lang="en-GB" sz="1400" b="1" dirty="0" smtClean="0"/>
              <a:t> readings</a:t>
            </a:r>
            <a:r>
              <a:rPr lang="cs-CZ" sz="1400" b="1" dirty="0" smtClean="0"/>
              <a:t>)</a:t>
            </a:r>
            <a:r>
              <a:rPr lang="en-GB" sz="1400" b="1" dirty="0" smtClean="0"/>
              <a:t> (</a:t>
            </a:r>
            <a:r>
              <a:rPr lang="cs-CZ" sz="1400" b="1" dirty="0" smtClean="0"/>
              <a:t>využití knihovny</a:t>
            </a:r>
            <a:r>
              <a:rPr lang="en-GB" sz="1400" b="1" dirty="0" smtClean="0"/>
              <a:t>)</a:t>
            </a:r>
            <a:endParaRPr lang="en-GB" sz="1400" dirty="0"/>
          </a:p>
          <a:p>
            <a:r>
              <a:rPr lang="en-GB" sz="1400" b="1" dirty="0" smtClean="0"/>
              <a:t>O</a:t>
            </a:r>
            <a:r>
              <a:rPr lang="cs-CZ" sz="1400" b="1" dirty="0" err="1" smtClean="0"/>
              <a:t>tevřené</a:t>
            </a:r>
            <a:r>
              <a:rPr lang="cs-CZ" sz="1400" b="1" dirty="0" smtClean="0"/>
              <a:t> vzdělávací zdroje</a:t>
            </a:r>
            <a:r>
              <a:rPr lang="en-GB" sz="1400" b="1" dirty="0" smtClean="0"/>
              <a:t> </a:t>
            </a:r>
            <a:r>
              <a:rPr lang="en-GB" sz="1400" b="1" dirty="0"/>
              <a:t>(</a:t>
            </a:r>
            <a:r>
              <a:rPr lang="en-GB" sz="1400" b="1" dirty="0" smtClean="0"/>
              <a:t>extern</a:t>
            </a:r>
            <a:r>
              <a:rPr lang="cs-CZ" sz="1400" b="1" dirty="0" smtClean="0"/>
              <a:t>í</a:t>
            </a:r>
            <a:r>
              <a:rPr lang="en-GB" sz="1400" b="1" dirty="0" smtClean="0"/>
              <a:t>)</a:t>
            </a:r>
            <a:endParaRPr lang="en-GB" sz="1400" dirty="0"/>
          </a:p>
          <a:p>
            <a:r>
              <a:rPr lang="cs-CZ" sz="1400" b="1" dirty="0" smtClean="0"/>
              <a:t>Poslech </a:t>
            </a:r>
            <a:r>
              <a:rPr lang="cs-CZ" sz="1400" b="1" dirty="0" err="1" smtClean="0"/>
              <a:t>podcastů</a:t>
            </a:r>
            <a:endParaRPr lang="en-GB" sz="1400" dirty="0"/>
          </a:p>
          <a:p>
            <a:r>
              <a:rPr lang="en-GB" sz="1400" b="1" dirty="0" err="1" smtClean="0"/>
              <a:t>Webin</a:t>
            </a:r>
            <a:r>
              <a:rPr lang="cs-CZ" sz="1400" b="1" dirty="0" err="1" smtClean="0"/>
              <a:t>áře</a:t>
            </a:r>
            <a:r>
              <a:rPr lang="en-GB" sz="1400" b="1" dirty="0" smtClean="0"/>
              <a:t> </a:t>
            </a:r>
            <a:r>
              <a:rPr lang="en-GB" sz="1400" b="1" dirty="0"/>
              <a:t>(</a:t>
            </a:r>
            <a:r>
              <a:rPr lang="en-GB" sz="1400" b="1" dirty="0" err="1" smtClean="0"/>
              <a:t>virtu</a:t>
            </a:r>
            <a:r>
              <a:rPr lang="cs-CZ" sz="1400" b="1" dirty="0" err="1" smtClean="0"/>
              <a:t>ální</a:t>
            </a:r>
            <a:r>
              <a:rPr lang="cs-CZ" sz="1400" b="1" dirty="0" smtClean="0"/>
              <a:t> učebny</a:t>
            </a:r>
            <a:r>
              <a:rPr lang="cs-CZ" sz="1400" b="1" dirty="0"/>
              <a:t>)</a:t>
            </a:r>
            <a:endParaRPr lang="en-GB" sz="1400" dirty="0"/>
          </a:p>
          <a:p>
            <a:r>
              <a:rPr lang="cs-CZ" sz="1400" b="1" dirty="0" smtClean="0"/>
              <a:t>Fórum, kde učitelé zodpovídají otázky studujících</a:t>
            </a:r>
            <a:endParaRPr lang="en-GB" sz="1400" dirty="0"/>
          </a:p>
          <a:p>
            <a:r>
              <a:rPr lang="en-GB" sz="1400" b="1" dirty="0" smtClean="0"/>
              <a:t>Video</a:t>
            </a:r>
            <a:r>
              <a:rPr lang="cs-CZ" sz="1400" b="1" dirty="0" smtClean="0"/>
              <a:t>přednášky</a:t>
            </a:r>
            <a:r>
              <a:rPr lang="en-GB" sz="1400" b="1" dirty="0" smtClean="0"/>
              <a:t> </a:t>
            </a:r>
            <a:r>
              <a:rPr lang="en-GB" sz="1400" b="1" dirty="0"/>
              <a:t>(</a:t>
            </a:r>
            <a:r>
              <a:rPr lang="en-GB" sz="1400" b="1" dirty="0" smtClean="0"/>
              <a:t>webcast</a:t>
            </a:r>
            <a:r>
              <a:rPr lang="cs-CZ" sz="1400" b="1" dirty="0" smtClean="0"/>
              <a:t>y</a:t>
            </a:r>
            <a:r>
              <a:rPr lang="en-GB" sz="1400" b="1" dirty="0" smtClean="0"/>
              <a:t>),</a:t>
            </a:r>
            <a:endParaRPr lang="en-GB" sz="1400" dirty="0"/>
          </a:p>
          <a:p>
            <a:r>
              <a:rPr lang="cs-CZ" sz="1400" b="1" dirty="0" smtClean="0"/>
              <a:t>Sledování videí na </a:t>
            </a:r>
            <a:r>
              <a:rPr lang="en-GB" sz="1400" b="1" dirty="0" smtClean="0"/>
              <a:t>YouTube</a:t>
            </a:r>
            <a:endParaRPr lang="en-GB" sz="1400" dirty="0"/>
          </a:p>
          <a:p>
            <a:r>
              <a:rPr lang="cs-CZ" sz="1400" b="1" dirty="0" smtClean="0"/>
              <a:t>Terénní a laboratorní pozorování</a:t>
            </a:r>
            <a:r>
              <a:rPr lang="en-GB" sz="1400" b="1" dirty="0" smtClean="0"/>
              <a:t> (media/blog/wiki)</a:t>
            </a:r>
            <a:endParaRPr lang="en-GB" sz="1400" dirty="0"/>
          </a:p>
          <a:p>
            <a:r>
              <a:rPr lang="cs-CZ" sz="1400" b="1" dirty="0" smtClean="0"/>
              <a:t>Otázky s mnohočetným výběrem odpovědi (MCQ) – formativní testy s automatickou zpětnou vazbou</a:t>
            </a:r>
            <a:endParaRPr lang="en-GB" sz="1400" dirty="0"/>
          </a:p>
          <a:p>
            <a:r>
              <a:rPr lang="cs-CZ" sz="1400" b="1" dirty="0" smtClean="0"/>
              <a:t>Elektronická p</a:t>
            </a:r>
            <a:r>
              <a:rPr lang="en-GB" sz="1400" b="1" dirty="0" err="1" smtClean="0"/>
              <a:t>ortfoli</a:t>
            </a:r>
            <a:r>
              <a:rPr lang="cs-CZ" sz="1400" b="1" dirty="0" smtClean="0"/>
              <a:t>a – personalizované soubory výsledků tvořivé práce </a:t>
            </a:r>
            <a:r>
              <a:rPr lang="en-GB" sz="1400" b="1" dirty="0" smtClean="0"/>
              <a:t>(</a:t>
            </a:r>
            <a:r>
              <a:rPr lang="cs-CZ" sz="1400" b="1" dirty="0" smtClean="0"/>
              <a:t>např. </a:t>
            </a:r>
            <a:r>
              <a:rPr lang="en-GB" sz="1400" b="1" dirty="0" err="1" smtClean="0"/>
              <a:t>MyPortfolio</a:t>
            </a:r>
            <a:r>
              <a:rPr lang="en-GB" sz="1400" b="1" dirty="0" smtClean="0"/>
              <a:t>)</a:t>
            </a:r>
            <a:endParaRPr lang="en-GB" sz="1400" dirty="0"/>
          </a:p>
          <a:p>
            <a:endParaRPr lang="en-GB" dirty="0"/>
          </a:p>
        </p:txBody>
      </p:sp>
      <p:sp>
        <p:nvSpPr>
          <p:cNvPr id="15" name="Rectangle 14"/>
          <p:cNvSpPr/>
          <p:nvPr/>
        </p:nvSpPr>
        <p:spPr>
          <a:xfrm>
            <a:off x="4428162" y="3494076"/>
            <a:ext cx="3959999" cy="25859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endParaRPr lang="en-GB" sz="2800" dirty="0"/>
          </a:p>
        </p:txBody>
      </p:sp>
      <p:sp>
        <p:nvSpPr>
          <p:cNvPr id="16" name="Rectangle 15"/>
          <p:cNvSpPr/>
          <p:nvPr/>
        </p:nvSpPr>
        <p:spPr>
          <a:xfrm>
            <a:off x="5297865" y="3554733"/>
            <a:ext cx="1807522" cy="523208"/>
          </a:xfrm>
          <a:prstGeom prst="rect">
            <a:avLst/>
          </a:prstGeom>
          <a:noFill/>
        </p:spPr>
        <p:txBody>
          <a:bodyPr wrap="none" lIns="91428" tIns="45714" rIns="91428" bIns="45714">
            <a:spAutoFit/>
          </a:bodyPr>
          <a:lstStyle/>
          <a:p>
            <a:pPr>
              <a:spcBef>
                <a:spcPts val="601"/>
              </a:spcBef>
              <a:spcAft>
                <a:spcPts val="601"/>
              </a:spcAft>
            </a:pPr>
            <a:r>
              <a:rPr lang="cs-CZ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Spolupráce</a:t>
            </a:r>
            <a:endParaRPr lang="en-GB" sz="2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03130" y="4105833"/>
            <a:ext cx="3959999" cy="203131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cs-CZ" sz="1400" b="1" dirty="0" smtClean="0"/>
              <a:t>Práce s </a:t>
            </a:r>
            <a:r>
              <a:rPr lang="cs-CZ" sz="1400" b="1" dirty="0" err="1" smtClean="0"/>
              <a:t>kolaborativním</a:t>
            </a:r>
            <a:r>
              <a:rPr lang="cs-CZ" sz="1400" b="1" dirty="0" smtClean="0"/>
              <a:t> editorem při společné tvorbě wiki-zdroje </a:t>
            </a:r>
            <a:r>
              <a:rPr lang="en-GB" sz="1400" b="1" dirty="0" smtClean="0"/>
              <a:t>– </a:t>
            </a:r>
            <a:r>
              <a:rPr lang="cs-CZ" sz="1400" b="1" dirty="0" smtClean="0"/>
              <a:t>„co vše víme o</a:t>
            </a:r>
            <a:r>
              <a:rPr lang="en-GB" sz="1400" b="1" dirty="0" smtClean="0"/>
              <a:t> ...?</a:t>
            </a:r>
            <a:r>
              <a:rPr lang="cs-CZ" sz="1400" b="1" dirty="0" smtClean="0"/>
              <a:t>“</a:t>
            </a:r>
            <a:r>
              <a:rPr lang="en-GB" sz="1400" b="1" dirty="0" smtClean="0"/>
              <a:t> </a:t>
            </a:r>
            <a:endParaRPr lang="en-GB" sz="1400" b="1" dirty="0"/>
          </a:p>
          <a:p>
            <a:r>
              <a:rPr lang="cs-CZ" sz="1400" b="1" dirty="0" smtClean="0"/>
              <a:t>Tvorba společné knihovny zdrojů (</a:t>
            </a:r>
            <a:r>
              <a:rPr lang="en-GB" sz="1400" b="1" dirty="0" err="1" smtClean="0"/>
              <a:t>datab</a:t>
            </a:r>
            <a:r>
              <a:rPr lang="cs-CZ" sz="1400" b="1" dirty="0" err="1" smtClean="0"/>
              <a:t>áze</a:t>
            </a:r>
            <a:r>
              <a:rPr lang="en-GB" sz="1400" b="1" dirty="0" smtClean="0"/>
              <a:t>/</a:t>
            </a:r>
            <a:r>
              <a:rPr lang="cs-CZ" sz="1400" b="1" dirty="0" smtClean="0"/>
              <a:t>slovník</a:t>
            </a:r>
            <a:r>
              <a:rPr lang="en-GB" sz="1400" b="1" dirty="0" smtClean="0"/>
              <a:t>/wiki</a:t>
            </a:r>
            <a:r>
              <a:rPr lang="cs-CZ" sz="1400" b="1" dirty="0" smtClean="0"/>
              <a:t>-zdroj</a:t>
            </a:r>
            <a:r>
              <a:rPr lang="en-GB" sz="1400" b="1" dirty="0" smtClean="0"/>
              <a:t>)</a:t>
            </a:r>
            <a:endParaRPr lang="en-GB" sz="1400" b="1" dirty="0"/>
          </a:p>
          <a:p>
            <a:r>
              <a:rPr lang="cs-CZ" sz="1400" b="1" dirty="0" smtClean="0"/>
              <a:t>Spolupráce na sociálních sítích (mimo výukovou platformu)</a:t>
            </a:r>
            <a:endParaRPr lang="en-GB" sz="1400" b="1" dirty="0"/>
          </a:p>
          <a:p>
            <a:r>
              <a:rPr lang="cs-CZ" sz="1400" b="1" dirty="0" smtClean="0"/>
              <a:t>Příspěvky na fóru v rámci zvláštních zájmových skupin zaměřených na konkrétní oblast</a:t>
            </a:r>
            <a:endParaRPr lang="en-GB" sz="1400" b="1" dirty="0"/>
          </a:p>
          <a:p>
            <a:r>
              <a:rPr lang="cs-CZ" sz="1400" b="1" dirty="0" err="1" smtClean="0"/>
              <a:t>Mentoring</a:t>
            </a:r>
            <a:r>
              <a:rPr lang="cs-CZ" sz="1400" b="1" dirty="0" smtClean="0"/>
              <a:t> a průvodcovství pro ostatní studující</a:t>
            </a:r>
            <a:endParaRPr lang="en-GB" b="1" dirty="0"/>
          </a:p>
        </p:txBody>
      </p:sp>
      <p:sp>
        <p:nvSpPr>
          <p:cNvPr id="18" name="Rectangle 17"/>
          <p:cNvSpPr/>
          <p:nvPr/>
        </p:nvSpPr>
        <p:spPr>
          <a:xfrm>
            <a:off x="4424488" y="6178178"/>
            <a:ext cx="3959999" cy="3278610"/>
          </a:xfrm>
          <a:prstGeom prst="rect">
            <a:avLst/>
          </a:prstGeom>
          <a:solidFill>
            <a:srgbClr val="7AA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endParaRPr lang="en-GB" sz="2800" dirty="0"/>
          </a:p>
        </p:txBody>
      </p:sp>
      <p:sp>
        <p:nvSpPr>
          <p:cNvPr id="19" name="Rectangle 18"/>
          <p:cNvSpPr/>
          <p:nvPr/>
        </p:nvSpPr>
        <p:spPr>
          <a:xfrm>
            <a:off x="4438744" y="6736264"/>
            <a:ext cx="3971645" cy="2677644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r>
              <a:rPr lang="cs-CZ" sz="1400" b="1" dirty="0" smtClean="0"/>
              <a:t>Rozhovor (i</a:t>
            </a:r>
            <a:r>
              <a:rPr lang="en-GB" sz="1400" b="1" dirty="0" err="1" smtClean="0"/>
              <a:t>nterview</a:t>
            </a:r>
            <a:r>
              <a:rPr lang="cs-CZ" sz="1400" b="1" dirty="0" smtClean="0"/>
              <a:t>) s odborníkem na fóru či chatu</a:t>
            </a:r>
            <a:endParaRPr lang="en-GB" sz="1400" b="1" dirty="0"/>
          </a:p>
          <a:p>
            <a:r>
              <a:rPr lang="en-GB" sz="1400" b="1" dirty="0" err="1" smtClean="0"/>
              <a:t>Webin</a:t>
            </a:r>
            <a:r>
              <a:rPr lang="cs-CZ" sz="1400" b="1" dirty="0" err="1" smtClean="0"/>
              <a:t>áře</a:t>
            </a:r>
            <a:r>
              <a:rPr lang="cs-CZ" sz="1400" b="1" dirty="0" smtClean="0"/>
              <a:t> a virtuální učebny</a:t>
            </a:r>
            <a:endParaRPr lang="en-GB" sz="1400" b="1" dirty="0"/>
          </a:p>
          <a:p>
            <a:r>
              <a:rPr lang="cs-CZ" sz="1400" b="1" dirty="0" smtClean="0"/>
              <a:t>Rozbory a hodnocení předchozích úkolů. Formulace ponaučení a modelových příkladů. </a:t>
            </a:r>
            <a:endParaRPr lang="en-GB" sz="1400" b="1" dirty="0"/>
          </a:p>
          <a:p>
            <a:r>
              <a:rPr lang="cs-CZ" sz="1400" b="1" dirty="0" smtClean="0"/>
              <a:t>Rozbor diskuse či chatu v kurzu či z vnějšího zdroje</a:t>
            </a:r>
            <a:endParaRPr lang="en-GB" sz="1400" b="1" dirty="0"/>
          </a:p>
          <a:p>
            <a:r>
              <a:rPr lang="cs-CZ" sz="1400" b="1" dirty="0" smtClean="0"/>
              <a:t>Blog rozebírající zkušenosti z práce či kariéry</a:t>
            </a:r>
            <a:endParaRPr lang="en-GB" sz="1400" b="1" dirty="0"/>
          </a:p>
          <a:p>
            <a:r>
              <a:rPr lang="cs-CZ" sz="1400" b="1" dirty="0" smtClean="0"/>
              <a:t>Skupinová diskuse na zadané téma či knihu</a:t>
            </a:r>
            <a:r>
              <a:rPr lang="en-GB" sz="1400" b="1" dirty="0" smtClean="0"/>
              <a:t> (</a:t>
            </a:r>
            <a:r>
              <a:rPr lang="cs-CZ" sz="1400" b="1" dirty="0" smtClean="0"/>
              <a:t>formou </a:t>
            </a:r>
            <a:r>
              <a:rPr lang="en-GB" sz="1400" b="1" dirty="0" smtClean="0"/>
              <a:t>chat</a:t>
            </a:r>
            <a:r>
              <a:rPr lang="cs-CZ" sz="1400" b="1" dirty="0" smtClean="0"/>
              <a:t>u</a:t>
            </a:r>
            <a:r>
              <a:rPr lang="en-GB" sz="1400" b="1" dirty="0" smtClean="0"/>
              <a:t>/blog</a:t>
            </a:r>
            <a:r>
              <a:rPr lang="cs-CZ" sz="1400" b="1" dirty="0" smtClean="0"/>
              <a:t>ů</a:t>
            </a:r>
            <a:r>
              <a:rPr lang="en-GB" sz="1400" b="1" dirty="0" smtClean="0"/>
              <a:t>)</a:t>
            </a:r>
            <a:endParaRPr lang="cs-CZ" sz="1400" b="1" dirty="0" smtClean="0"/>
          </a:p>
          <a:p>
            <a:r>
              <a:rPr lang="cs-CZ" sz="1400" b="1" dirty="0" smtClean="0"/>
              <a:t>Zapojení do vnějších sociálních sítí</a:t>
            </a:r>
            <a:endParaRPr lang="en-GB" sz="1400" b="1" dirty="0"/>
          </a:p>
          <a:p>
            <a:r>
              <a:rPr lang="cs-CZ" sz="1400" b="1" dirty="0" smtClean="0"/>
              <a:t>Diskuse na </a:t>
            </a:r>
            <a:r>
              <a:rPr lang="cs-CZ" sz="1400" b="1" dirty="0"/>
              <a:t>fóru v rámci zvláštních zájmových skupin zaměřených na konkrétní oblast</a:t>
            </a:r>
            <a:endParaRPr lang="en-GB" sz="1400" b="1" dirty="0"/>
          </a:p>
          <a:p>
            <a:r>
              <a:rPr lang="cs-CZ" sz="1400" b="1" dirty="0" smtClean="0"/>
              <a:t>Vedení skupiny pracující na projektu</a:t>
            </a:r>
            <a:endParaRPr lang="en-GB" sz="1400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62714" y="6266166"/>
            <a:ext cx="1295780" cy="523208"/>
          </a:xfrm>
          <a:prstGeom prst="rect">
            <a:avLst/>
          </a:prstGeom>
          <a:noFill/>
        </p:spPr>
        <p:txBody>
          <a:bodyPr wrap="none" lIns="91428" tIns="45714" rIns="91428" bIns="45714">
            <a:spAutoFit/>
          </a:bodyPr>
          <a:lstStyle/>
          <a:p>
            <a:pPr>
              <a:spcBef>
                <a:spcPts val="601"/>
              </a:spcBef>
              <a:spcAft>
                <a:spcPts val="601"/>
              </a:spcAft>
            </a:pPr>
            <a:r>
              <a:rPr lang="en-US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cs-CZ" sz="28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skuse</a:t>
            </a:r>
            <a:endParaRPr lang="en-GB" sz="2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8" descr="Creative Commons Licenc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90" y="9028023"/>
            <a:ext cx="1326615" cy="467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1558144" y="9046245"/>
            <a:ext cx="140455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solidFill>
                  <a:schemeClr val="accent1">
                    <a:lumMod val="50000"/>
                  </a:schemeClr>
                </a:solidFill>
              </a:rPr>
              <a:t>@ABC_LD</a:t>
            </a:r>
          </a:p>
          <a:p>
            <a:r>
              <a:rPr lang="en-GB" sz="1100" dirty="0">
                <a:solidFill>
                  <a:schemeClr val="accent1">
                    <a:lumMod val="50000"/>
                  </a:schemeClr>
                </a:solidFill>
              </a:rPr>
              <a:t>UCL Digital Education</a:t>
            </a:r>
          </a:p>
        </p:txBody>
      </p:sp>
    </p:spTree>
    <p:extLst>
      <p:ext uri="{BB962C8B-B14F-4D97-AF65-F5344CB8AC3E}">
        <p14:creationId xmlns:p14="http://schemas.microsoft.com/office/powerpoint/2010/main" val="2242886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7" t="194" r="14821" b="-194"/>
          <a:stretch/>
        </p:blipFill>
        <p:spPr>
          <a:xfrm>
            <a:off x="55984" y="867737"/>
            <a:ext cx="12745616" cy="95945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88" y="10447"/>
            <a:ext cx="12801600" cy="646331"/>
          </a:xfrm>
          <a:prstGeom prst="rect">
            <a:avLst/>
          </a:prstGeom>
          <a:solidFill>
            <a:srgbClr val="2B416D"/>
          </a:solidFill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ABC Learning Design</a:t>
            </a:r>
          </a:p>
        </p:txBody>
      </p:sp>
    </p:spTree>
    <p:extLst>
      <p:ext uri="{BB962C8B-B14F-4D97-AF65-F5344CB8AC3E}">
        <p14:creationId xmlns:p14="http://schemas.microsoft.com/office/powerpoint/2010/main" val="2659506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58345" y="761229"/>
            <a:ext cx="10602097" cy="846384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cs-CZ" sz="3200" b="1" dirty="0" smtClean="0"/>
              <a:t>Tvorba a úprava kurikula pomocí metody ABC je účinná, probíhá hravou a formou, která vtáhne účastníky a provede je od myšlenek k výsledku. </a:t>
            </a:r>
          </a:p>
          <a:p>
            <a:endParaRPr lang="en-GB" sz="3200" dirty="0"/>
          </a:p>
          <a:p>
            <a:r>
              <a:rPr lang="cs-CZ" sz="3200" b="1" dirty="0" smtClean="0"/>
              <a:t>Proč</a:t>
            </a:r>
            <a:r>
              <a:rPr lang="en-GB" sz="3200" b="1" dirty="0" smtClean="0"/>
              <a:t> </a:t>
            </a:r>
            <a:r>
              <a:rPr lang="cs-CZ" sz="3200" b="1" dirty="0" smtClean="0"/>
              <a:t>metoda </a:t>
            </a:r>
            <a:r>
              <a:rPr lang="en-GB" sz="3200" b="1" dirty="0" smtClean="0"/>
              <a:t>ABC</a:t>
            </a:r>
            <a:r>
              <a:rPr lang="en-GB" sz="3200" b="1" dirty="0"/>
              <a:t>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 smtClean="0"/>
              <a:t>rychlost</a:t>
            </a:r>
            <a:r>
              <a:rPr lang="en-US" sz="3200" dirty="0" smtClean="0"/>
              <a:t> </a:t>
            </a:r>
            <a:r>
              <a:rPr lang="en-US" sz="3200" dirty="0"/>
              <a:t>– </a:t>
            </a:r>
            <a:r>
              <a:rPr lang="cs-CZ" sz="3200" dirty="0" smtClean="0"/>
              <a:t>vyžaduje jen minimální přípravu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 smtClean="0"/>
              <a:t>je zaměřena </a:t>
            </a:r>
            <a:r>
              <a:rPr lang="cs-CZ" sz="3200" b="1" dirty="0" smtClean="0"/>
              <a:t>na potřeby studujících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 smtClean="0"/>
              <a:t>podporuje informovanost a </a:t>
            </a:r>
            <a:r>
              <a:rPr lang="en-US" sz="3200" b="1" dirty="0" smtClean="0"/>
              <a:t>dialog</a:t>
            </a:r>
            <a:r>
              <a:rPr lang="en-US" sz="3200" dirty="0" smtClean="0"/>
              <a:t> </a:t>
            </a:r>
            <a:r>
              <a:rPr lang="cs-CZ" sz="3200" dirty="0" smtClean="0"/>
              <a:t>mezi vyučujícími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 smtClean="0"/>
              <a:t>přizpůsobuje náplň a formu výuky </a:t>
            </a:r>
            <a:r>
              <a:rPr lang="cs-CZ" sz="3200" b="1" dirty="0" smtClean="0"/>
              <a:t>cílům a výstupům učení</a:t>
            </a:r>
            <a:endParaRPr lang="en-US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 smtClean="0"/>
              <a:t>posiluje smíšené učení </a:t>
            </a:r>
            <a:r>
              <a:rPr lang="cs-CZ" sz="3200" dirty="0" smtClean="0"/>
              <a:t>se zastoupením </a:t>
            </a:r>
            <a:r>
              <a:rPr lang="cs-CZ" sz="3200" b="1" dirty="0" smtClean="0"/>
              <a:t>interaktivních</a:t>
            </a:r>
            <a:r>
              <a:rPr lang="cs-CZ" sz="3200" dirty="0" smtClean="0"/>
              <a:t> a </a:t>
            </a:r>
            <a:r>
              <a:rPr lang="cs-CZ" sz="3200" b="1" dirty="0" smtClean="0"/>
              <a:t>online</a:t>
            </a:r>
            <a:r>
              <a:rPr lang="cs-CZ" sz="3200" dirty="0" smtClean="0"/>
              <a:t> metod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dirty="0" smtClean="0"/>
              <a:t>založena na etablované teorii </a:t>
            </a:r>
            <a:r>
              <a:rPr lang="en-US" sz="3200" dirty="0" smtClean="0"/>
              <a:t>‘Conversational </a:t>
            </a:r>
            <a:r>
              <a:rPr lang="en-US" sz="3200" dirty="0"/>
              <a:t>Framework’ (Laurillard 2012)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 smtClean="0"/>
              <a:t>je využitelná pro všechny obory</a:t>
            </a:r>
            <a:endParaRPr lang="en-US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 smtClean="0"/>
              <a:t>využitelná </a:t>
            </a:r>
            <a:r>
              <a:rPr lang="cs-CZ" sz="3200" dirty="0" smtClean="0"/>
              <a:t>pro pregraduální kurzy, celoživotní vzdělávání, hromadné otevřené online kurzy atd.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3200" b="1" dirty="0" smtClean="0"/>
              <a:t>je široce užívána </a:t>
            </a:r>
            <a:r>
              <a:rPr lang="cs-CZ" sz="3200" dirty="0" smtClean="0"/>
              <a:t>rostoucí mezinárodní komunitou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0403" y="6067167"/>
            <a:ext cx="2197376" cy="329276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-388" y="10447"/>
            <a:ext cx="12801600" cy="646331"/>
          </a:xfrm>
          <a:prstGeom prst="rect">
            <a:avLst/>
          </a:prstGeom>
          <a:solidFill>
            <a:srgbClr val="2B416D"/>
          </a:solidFill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ABC Learning Design</a:t>
            </a:r>
          </a:p>
        </p:txBody>
      </p:sp>
    </p:spTree>
    <p:extLst>
      <p:ext uri="{BB962C8B-B14F-4D97-AF65-F5344CB8AC3E}">
        <p14:creationId xmlns:p14="http://schemas.microsoft.com/office/powerpoint/2010/main" val="1870390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1176" y="958734"/>
            <a:ext cx="8857424" cy="858695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cs-CZ" sz="2400" dirty="0" smtClean="0"/>
              <a:t>Průběh workshopu</a:t>
            </a:r>
            <a:r>
              <a:rPr lang="en-US" sz="2400" dirty="0" smtClean="0"/>
              <a:t>:</a:t>
            </a:r>
            <a:endParaRPr lang="en-US" sz="2400" dirty="0"/>
          </a:p>
          <a:p>
            <a:endParaRPr lang="en-US" sz="2400" dirty="0"/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cs-CZ" sz="2400" b="1" dirty="0" smtClean="0"/>
              <a:t>Výchozí představa o hrubé podobě předmětu</a:t>
            </a:r>
            <a:endParaRPr lang="en-US" sz="2400" b="1" dirty="0"/>
          </a:p>
          <a:p>
            <a:pPr marL="994776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 smtClean="0"/>
              <a:t>Heslovitý popis předmětu</a:t>
            </a:r>
            <a:r>
              <a:rPr lang="en-US" sz="2400" b="1" dirty="0" smtClean="0"/>
              <a:t> </a:t>
            </a:r>
            <a:r>
              <a:rPr lang="en-US" sz="2400" dirty="0"/>
              <a:t>– </a:t>
            </a:r>
            <a:r>
              <a:rPr lang="cs-CZ" sz="2400" dirty="0" smtClean="0"/>
              <a:t>v rozsahu </a:t>
            </a:r>
            <a:r>
              <a:rPr lang="cs-CZ" sz="2400" dirty="0" err="1" smtClean="0"/>
              <a:t>tweetu</a:t>
            </a:r>
            <a:endParaRPr lang="en-US" sz="2400" dirty="0"/>
          </a:p>
          <a:p>
            <a:pPr marL="994776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 smtClean="0"/>
              <a:t>Grafické znázornění výchozí představy o proporcích mezi šesti způsoby učení</a:t>
            </a:r>
            <a:endParaRPr lang="en-US" sz="2400" dirty="0"/>
          </a:p>
          <a:p>
            <a:pPr marL="994776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 smtClean="0"/>
              <a:t>Grafické vyznačení poměru mezi tradiční a online výukou</a:t>
            </a:r>
            <a:endParaRPr lang="en-US" sz="2400" dirty="0" smtClean="0"/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cs-CZ" sz="2400" b="1" dirty="0" smtClean="0"/>
              <a:t>Plán rozvržení aktivit z pohledu studujících</a:t>
            </a:r>
            <a:endParaRPr lang="en-US" sz="2400" b="1" dirty="0" smtClean="0"/>
          </a:p>
          <a:p>
            <a:pPr marL="880476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 smtClean="0"/>
              <a:t>Pracovní deska</a:t>
            </a:r>
            <a:r>
              <a:rPr lang="en-US" sz="2400" b="1" dirty="0" smtClean="0"/>
              <a:t> </a:t>
            </a:r>
            <a:r>
              <a:rPr lang="en-US" sz="2400" dirty="0" smtClean="0"/>
              <a:t>– </a:t>
            </a:r>
            <a:r>
              <a:rPr lang="cs-CZ" sz="2400" dirty="0" smtClean="0"/>
              <a:t>rozvrhnout pořadí a proporce způsobů učení a druhů výukových aktivit</a:t>
            </a:r>
            <a:endParaRPr lang="en-US" sz="2400" dirty="0" smtClean="0"/>
          </a:p>
          <a:p>
            <a:pPr marL="880476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 smtClean="0"/>
              <a:t>Hodnocení výuky</a:t>
            </a:r>
            <a:r>
              <a:rPr lang="en-US" sz="2400" b="1" dirty="0" smtClean="0"/>
              <a:t> </a:t>
            </a:r>
            <a:r>
              <a:rPr lang="en-US" sz="2400" dirty="0"/>
              <a:t>– </a:t>
            </a:r>
            <a:r>
              <a:rPr lang="cs-CZ" sz="2400" dirty="0" smtClean="0"/>
              <a:t>přiřazení hodnotitelných aktivit</a:t>
            </a:r>
            <a:endParaRPr lang="en-US" sz="2400" dirty="0"/>
          </a:p>
          <a:p>
            <a:pPr marL="514350" indent="-514350">
              <a:lnSpc>
                <a:spcPct val="150000"/>
              </a:lnSpc>
              <a:buFontTx/>
              <a:buAutoNum type="arabicPeriod"/>
            </a:pPr>
            <a:r>
              <a:rPr lang="cs-CZ" sz="2400" b="1" dirty="0" smtClean="0"/>
              <a:t>Konečná představa o hrubé podobě předmětu</a:t>
            </a:r>
            <a:endParaRPr lang="en-US" sz="2400" b="1" dirty="0"/>
          </a:p>
          <a:p>
            <a:pPr marL="994776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b="1" dirty="0" smtClean="0"/>
              <a:t>Nový pohled na grafy s proporcemi výukových aktivit</a:t>
            </a:r>
            <a:r>
              <a:rPr lang="en-US" sz="2400" b="1" dirty="0" smtClean="0"/>
              <a:t> </a:t>
            </a:r>
            <a:r>
              <a:rPr lang="en-US" sz="2400" dirty="0"/>
              <a:t>– </a:t>
            </a:r>
            <a:r>
              <a:rPr lang="cs-CZ" sz="2400" dirty="0" smtClean="0"/>
              <a:t>co se během diskuse při workshopu změnilo a proč?</a:t>
            </a:r>
            <a:endParaRPr lang="en-US" sz="2400" dirty="0"/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cs-CZ" sz="2400" b="1" dirty="0" smtClean="0"/>
              <a:t>Plán rozvržení dalších úkolů</a:t>
            </a:r>
            <a:r>
              <a:rPr lang="en-US" sz="2400" dirty="0" smtClean="0"/>
              <a:t> </a:t>
            </a:r>
            <a:r>
              <a:rPr lang="en-US" sz="2400" dirty="0"/>
              <a:t>– </a:t>
            </a:r>
            <a:r>
              <a:rPr lang="cs-CZ" sz="2400" dirty="0" smtClean="0"/>
              <a:t>dopracování hrubého plánu do konečné a použitelné podoby, rozdělení termínů a zodpovědnosti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4380" y="4011713"/>
            <a:ext cx="3326961" cy="2509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3384" y="958734"/>
            <a:ext cx="3326961" cy="253751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388" y="10447"/>
            <a:ext cx="12801600" cy="646331"/>
          </a:xfrm>
          <a:prstGeom prst="rect">
            <a:avLst/>
          </a:prstGeom>
          <a:solidFill>
            <a:srgbClr val="002855"/>
          </a:solidFill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ABC Learning Design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E976A4-4B1A-4C94-B8AD-3F313181A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3383" y="6904004"/>
            <a:ext cx="3357957" cy="2506644"/>
          </a:xfrm>
          <a:prstGeom prst="rect">
            <a:avLst/>
          </a:prstGeom>
        </p:spPr>
      </p:pic>
      <p:sp>
        <p:nvSpPr>
          <p:cNvPr id="10" name="5-Point Star 13">
            <a:extLst>
              <a:ext uri="{FF2B5EF4-FFF2-40B4-BE49-F238E27FC236}">
                <a16:creationId xmlns:a16="http://schemas.microsoft.com/office/drawing/2014/main" id="{4D94D11F-2122-436B-92EB-C4BF8AE04B4C}"/>
              </a:ext>
            </a:extLst>
          </p:cNvPr>
          <p:cNvSpPr/>
          <p:nvPr/>
        </p:nvSpPr>
        <p:spPr>
          <a:xfrm>
            <a:off x="7663874" y="6232342"/>
            <a:ext cx="302866" cy="288800"/>
          </a:xfrm>
          <a:prstGeom prst="star5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5-Point Star 17">
            <a:extLst>
              <a:ext uri="{FF2B5EF4-FFF2-40B4-BE49-F238E27FC236}">
                <a16:creationId xmlns:a16="http://schemas.microsoft.com/office/drawing/2014/main" id="{996BBCBC-A484-4DE3-9B67-E530EB55C90F}"/>
              </a:ext>
            </a:extLst>
          </p:cNvPr>
          <p:cNvSpPr/>
          <p:nvPr/>
        </p:nvSpPr>
        <p:spPr>
          <a:xfrm>
            <a:off x="8032055" y="6232342"/>
            <a:ext cx="302866" cy="288800"/>
          </a:xfrm>
          <a:prstGeom prst="star5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589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8FA078A-C05C-4343-A5E0-3E2F2B73CB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25068"/>
            <a:ext cx="12801600" cy="494733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GB" sz="2940" dirty="0">
                <a:solidFill>
                  <a:schemeClr val="bg1"/>
                </a:solidFill>
                <a:latin typeface="+mn-lt"/>
              </a:rPr>
              <a:t>Arena Blended Connected (ABC) </a:t>
            </a:r>
            <a:r>
              <a:rPr lang="cs-CZ" sz="2940" dirty="0">
                <a:solidFill>
                  <a:schemeClr val="bg1"/>
                </a:solidFill>
                <a:latin typeface="+mn-lt"/>
              </a:rPr>
              <a:t>workshop pro navržení hrubé podoby předmětu</a:t>
            </a:r>
            <a:endParaRPr lang="en-GB" sz="294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B5FF06F-5971-4EB5-B004-C4A60BF72A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0975" y="9165451"/>
            <a:ext cx="10940629" cy="400294"/>
          </a:xfr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GB" sz="1120" dirty="0">
                <a:solidFill>
                  <a:schemeClr val="bg1"/>
                </a:solidFill>
              </a:rPr>
              <a:t>ABC Learning Design workshop by Clive Young and Nataša Perović, UCL. (2015). Learning types, Laurillard, D. (2012). Resources available from https://abc-ld.org</a:t>
            </a:r>
          </a:p>
          <a:p>
            <a:endParaRPr lang="en-GB" sz="1120" dirty="0">
              <a:solidFill>
                <a:schemeClr val="bg1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CBE6297-B10D-46D0-99C6-825411E9AD11}"/>
              </a:ext>
            </a:extLst>
          </p:cNvPr>
          <p:cNvSpPr txBox="1">
            <a:spLocks/>
          </p:cNvSpPr>
          <p:nvPr/>
        </p:nvSpPr>
        <p:spPr>
          <a:xfrm>
            <a:off x="30068" y="620969"/>
            <a:ext cx="2745131" cy="1462859"/>
          </a:xfrm>
          <a:prstGeom prst="rect">
            <a:avLst/>
          </a:prstGeom>
        </p:spPr>
        <p:txBody>
          <a:bodyPr vert="horz" lIns="96012" tIns="48006" rIns="96012" bIns="4800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470" dirty="0"/>
              <a:t>Studijní p</a:t>
            </a:r>
            <a:r>
              <a:rPr lang="en-GB" sz="1470" dirty="0" err="1"/>
              <a:t>rogram</a:t>
            </a:r>
            <a:r>
              <a:rPr lang="en-GB" sz="1470" dirty="0"/>
              <a:t> </a:t>
            </a:r>
          </a:p>
          <a:p>
            <a:pPr algn="l"/>
            <a:r>
              <a:rPr lang="cs-CZ" sz="1470" dirty="0"/>
              <a:t>Název modulu/kurzu/předmětu</a:t>
            </a:r>
            <a:r>
              <a:rPr lang="en-GB" sz="1470" dirty="0"/>
              <a:t> </a:t>
            </a:r>
          </a:p>
          <a:p>
            <a:pPr algn="l"/>
            <a:r>
              <a:rPr lang="cs-CZ" sz="1470" dirty="0"/>
              <a:t>Nový předmět</a:t>
            </a:r>
            <a:r>
              <a:rPr lang="en-GB" sz="1470" dirty="0"/>
              <a:t> / </a:t>
            </a:r>
            <a:r>
              <a:rPr lang="cs-CZ" sz="1470" dirty="0"/>
              <a:t>revize stávajícího předmětu</a:t>
            </a:r>
            <a:endParaRPr lang="en-GB" sz="1470" dirty="0"/>
          </a:p>
          <a:p>
            <a:pPr algn="l"/>
            <a:r>
              <a:rPr lang="cs-CZ" sz="1470" dirty="0"/>
              <a:t>Vyučující</a:t>
            </a:r>
            <a:endParaRPr lang="en-GB" sz="147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37C3F75-AC82-491E-AD0D-AF8187611807}"/>
              </a:ext>
            </a:extLst>
          </p:cNvPr>
          <p:cNvSpPr txBox="1">
            <a:spLocks/>
          </p:cNvSpPr>
          <p:nvPr/>
        </p:nvSpPr>
        <p:spPr>
          <a:xfrm>
            <a:off x="85841" y="3100103"/>
            <a:ext cx="5862385" cy="5119874"/>
          </a:xfrm>
          <a:prstGeom prst="rect">
            <a:avLst/>
          </a:prstGeom>
          <a:ln>
            <a:noFill/>
          </a:ln>
        </p:spPr>
        <p:txBody>
          <a:bodyPr vert="horz" lIns="96012" tIns="48006" rIns="96012" bIns="48006" rtlCol="0">
            <a:noAutofit/>
          </a:bodyPr>
          <a:lstStyle>
            <a:lvl1pPr marL="0" indent="0" algn="ctr" defTabSz="1511960" rtl="0" eaLnBrk="1" latinLnBrk="0" hangingPunct="1">
              <a:lnSpc>
                <a:spcPct val="90000"/>
              </a:lnSpc>
              <a:spcBef>
                <a:spcPts val="1654"/>
              </a:spcBef>
              <a:buFont typeface="Arial" panose="020B0604020202020204" pitchFamily="34" charset="0"/>
              <a:buNone/>
              <a:defRPr sz="3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80" indent="0" algn="ctr" defTabSz="1511960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33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11960" indent="0" algn="ctr" defTabSz="1511960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29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7941" indent="0" algn="ctr" defTabSz="1511960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23921" indent="0" algn="ctr" defTabSz="1511960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9901" indent="0" algn="ctr" defTabSz="1511960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35881" indent="0" algn="ctr" defTabSz="1511960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91861" indent="0" algn="ctr" defTabSz="1511960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47842" indent="0" algn="ctr" defTabSz="1511960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680" dirty="0"/>
              <a:t>Souhrn předmětu v rozsahu </a:t>
            </a:r>
            <a:r>
              <a:rPr lang="cs-CZ" sz="1680" dirty="0" err="1"/>
              <a:t>tweetu</a:t>
            </a:r>
            <a:r>
              <a:rPr lang="cs-CZ" sz="1680" dirty="0"/>
              <a:t> (280 znaků)</a:t>
            </a:r>
            <a:r>
              <a:rPr lang="en-GB" sz="1680" dirty="0"/>
              <a:t>: </a:t>
            </a:r>
          </a:p>
          <a:p>
            <a:pPr algn="l"/>
            <a:endParaRPr lang="en-GB" sz="1680" dirty="0"/>
          </a:p>
          <a:p>
            <a:pPr algn="l"/>
            <a:endParaRPr lang="en-GB" sz="1680" dirty="0"/>
          </a:p>
          <a:p>
            <a:pPr algn="l"/>
            <a:endParaRPr lang="en-GB" sz="1680" dirty="0"/>
          </a:p>
          <a:p>
            <a:pPr algn="l"/>
            <a:endParaRPr lang="en-GB" sz="1680" dirty="0"/>
          </a:p>
          <a:p>
            <a:pPr algn="l"/>
            <a:r>
              <a:rPr lang="en-GB" sz="1680" dirty="0"/>
              <a:t>				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B0C8692-7AFA-4582-B7FE-EE913CB22477}"/>
              </a:ext>
            </a:extLst>
          </p:cNvPr>
          <p:cNvSpPr txBox="1">
            <a:spLocks/>
          </p:cNvSpPr>
          <p:nvPr/>
        </p:nvSpPr>
        <p:spPr>
          <a:xfrm>
            <a:off x="30068" y="2418005"/>
            <a:ext cx="5370148" cy="585176"/>
          </a:xfrm>
          <a:prstGeom prst="rect">
            <a:avLst/>
          </a:prstGeom>
        </p:spPr>
        <p:txBody>
          <a:bodyPr vert="horz" lIns="96012" tIns="48006" rIns="96012" bIns="48006" rtlCol="0">
            <a:noAutofit/>
          </a:bodyPr>
          <a:lstStyle>
            <a:lvl1pPr marL="0" indent="0" algn="ctr" defTabSz="1511960" rtl="0" eaLnBrk="1" latinLnBrk="0" hangingPunct="1">
              <a:lnSpc>
                <a:spcPct val="90000"/>
              </a:lnSpc>
              <a:spcBef>
                <a:spcPts val="1654"/>
              </a:spcBef>
              <a:buFont typeface="Arial" panose="020B0604020202020204" pitchFamily="34" charset="0"/>
              <a:buNone/>
              <a:defRPr sz="3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80" indent="0" algn="ctr" defTabSz="1511960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33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11960" indent="0" algn="ctr" defTabSz="1511960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29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7941" indent="0" algn="ctr" defTabSz="1511960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23921" indent="0" algn="ctr" defTabSz="1511960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9901" indent="0" algn="ctr" defTabSz="1511960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35881" indent="0" algn="ctr" defTabSz="1511960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91861" indent="0" algn="ctr" defTabSz="1511960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47842" indent="0" algn="ctr" defTabSz="1511960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470" dirty="0"/>
              <a:t>Datum workshopu</a:t>
            </a:r>
            <a:endParaRPr lang="en-GB" sz="147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2C48F1-D174-469C-A8C1-33346D1573F0}"/>
              </a:ext>
            </a:extLst>
          </p:cNvPr>
          <p:cNvSpPr txBox="1"/>
          <p:nvPr/>
        </p:nvSpPr>
        <p:spPr>
          <a:xfrm>
            <a:off x="5986236" y="6447003"/>
            <a:ext cx="6755426" cy="981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55" dirty="0"/>
              <a:t>Na začátku workshopu vyznačte </a:t>
            </a:r>
            <a:r>
              <a:rPr lang="cs-CZ" sz="1155" b="1" dirty="0">
                <a:solidFill>
                  <a:srgbClr val="FF0000"/>
                </a:solidFill>
              </a:rPr>
              <a:t>červeně Vaši výchozí představu </a:t>
            </a:r>
            <a:r>
              <a:rPr lang="cs-CZ" sz="1155" dirty="0"/>
              <a:t>o poměrech mezi šesti </a:t>
            </a:r>
            <a:r>
              <a:rPr lang="cs-CZ" sz="1155" dirty="0" smtClean="0"/>
              <a:t>způsoby učení. </a:t>
            </a:r>
            <a:r>
              <a:rPr lang="cs-CZ" sz="1155" dirty="0"/>
              <a:t>Pokud revidujete stávající předmět, vyznačte takto stav před revizí.</a:t>
            </a:r>
          </a:p>
          <a:p>
            <a:pPr algn="ctr"/>
            <a:r>
              <a:rPr lang="cs-CZ" sz="1155" dirty="0"/>
              <a:t>Na konci workshopu vyznačte </a:t>
            </a:r>
            <a:r>
              <a:rPr lang="cs-CZ" sz="1155" b="1" dirty="0">
                <a:solidFill>
                  <a:srgbClr val="0070C0"/>
                </a:solidFill>
              </a:rPr>
              <a:t>modře</a:t>
            </a:r>
            <a:r>
              <a:rPr lang="cs-CZ" sz="1155" dirty="0"/>
              <a:t>, </a:t>
            </a:r>
            <a:r>
              <a:rPr lang="cs-CZ" sz="1155" b="1" dirty="0">
                <a:solidFill>
                  <a:srgbClr val="0070C0"/>
                </a:solidFill>
              </a:rPr>
              <a:t>k jakým poměrům </a:t>
            </a:r>
            <a:r>
              <a:rPr lang="cs-CZ" sz="1155" dirty="0"/>
              <a:t>na šestici poloos </a:t>
            </a:r>
            <a:r>
              <a:rPr lang="cs-CZ" sz="1155" b="1" dirty="0">
                <a:solidFill>
                  <a:srgbClr val="0070C0"/>
                </a:solidFill>
              </a:rPr>
              <a:t>jste došli </a:t>
            </a:r>
            <a:r>
              <a:rPr lang="cs-CZ" sz="1155" dirty="0"/>
              <a:t>po shodě nad rozložením karet na velkoformátovém plánu předmětu. Nesnažte se kopírovat původní představu, ale vyznačit, k čemu jste došli tvořivým hledáním během workshopu.</a:t>
            </a:r>
            <a:endParaRPr lang="en-GB" sz="1155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00E50C-B9DB-465F-B811-C96F5416B137}"/>
              </a:ext>
            </a:extLst>
          </p:cNvPr>
          <p:cNvSpPr txBox="1"/>
          <p:nvPr/>
        </p:nvSpPr>
        <p:spPr>
          <a:xfrm>
            <a:off x="6715374" y="6053977"/>
            <a:ext cx="4931798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1" b="1" dirty="0"/>
              <a:t>Poměr mezi šesti </a:t>
            </a:r>
            <a:r>
              <a:rPr lang="cs-CZ" sz="2001" b="1" dirty="0" smtClean="0"/>
              <a:t>způsoby učení</a:t>
            </a:r>
            <a:endParaRPr lang="en-GB" sz="2001" b="1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E8DFED-9E4D-4950-AEFF-876B5885F8B3}"/>
              </a:ext>
            </a:extLst>
          </p:cNvPr>
          <p:cNvGrpSpPr/>
          <p:nvPr/>
        </p:nvGrpSpPr>
        <p:grpSpPr>
          <a:xfrm>
            <a:off x="7529951" y="7816904"/>
            <a:ext cx="3026069" cy="290861"/>
            <a:chOff x="11516076" y="7285160"/>
            <a:chExt cx="3100162" cy="222441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1CB686C-7870-47C1-A1B7-31F0F0FC49F8}"/>
                </a:ext>
              </a:extLst>
            </p:cNvPr>
            <p:cNvCxnSpPr/>
            <p:nvPr/>
          </p:nvCxnSpPr>
          <p:spPr>
            <a:xfrm flipV="1">
              <a:off x="11516076" y="7389296"/>
              <a:ext cx="3099061" cy="7084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BAED13D-7984-42DC-A2A5-09B871AAA366}"/>
                </a:ext>
              </a:extLst>
            </p:cNvPr>
            <p:cNvCxnSpPr/>
            <p:nvPr/>
          </p:nvCxnSpPr>
          <p:spPr>
            <a:xfrm rot="10763677">
              <a:off x="14049049" y="7285167"/>
              <a:ext cx="0" cy="208259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8F0FD61-699B-4855-8BEE-68AA4BD25433}"/>
                </a:ext>
              </a:extLst>
            </p:cNvPr>
            <p:cNvCxnSpPr/>
            <p:nvPr/>
          </p:nvCxnSpPr>
          <p:spPr>
            <a:xfrm rot="10763677">
              <a:off x="13424903" y="7285167"/>
              <a:ext cx="0" cy="208259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7DCD3FB-663E-4590-BA99-0537A7743796}"/>
                </a:ext>
              </a:extLst>
            </p:cNvPr>
            <p:cNvCxnSpPr/>
            <p:nvPr/>
          </p:nvCxnSpPr>
          <p:spPr>
            <a:xfrm rot="10763677">
              <a:off x="12797819" y="7285167"/>
              <a:ext cx="0" cy="208259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47F1DDD-DCFD-44F1-979D-A95E16F67977}"/>
                </a:ext>
              </a:extLst>
            </p:cNvPr>
            <p:cNvCxnSpPr/>
            <p:nvPr/>
          </p:nvCxnSpPr>
          <p:spPr>
            <a:xfrm rot="10763677">
              <a:off x="12173649" y="7285167"/>
              <a:ext cx="0" cy="208259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4080472-19BA-4D5D-BBFB-E32700FA39DD}"/>
                </a:ext>
              </a:extLst>
            </p:cNvPr>
            <p:cNvCxnSpPr/>
            <p:nvPr/>
          </p:nvCxnSpPr>
          <p:spPr>
            <a:xfrm rot="10763677">
              <a:off x="13737974" y="7285167"/>
              <a:ext cx="0" cy="208259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03DBF3F-233F-4ACC-9E8D-12CDBB43E918}"/>
                </a:ext>
              </a:extLst>
            </p:cNvPr>
            <p:cNvCxnSpPr/>
            <p:nvPr/>
          </p:nvCxnSpPr>
          <p:spPr>
            <a:xfrm rot="10763677">
              <a:off x="13113828" y="7285167"/>
              <a:ext cx="0" cy="208259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326E834-5C34-468C-8DD7-1390B6E9B4F0}"/>
                </a:ext>
              </a:extLst>
            </p:cNvPr>
            <p:cNvCxnSpPr/>
            <p:nvPr/>
          </p:nvCxnSpPr>
          <p:spPr>
            <a:xfrm rot="10763677">
              <a:off x="12486745" y="7285167"/>
              <a:ext cx="0" cy="208259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EB687BE-0CC7-4D66-8FB9-D1224D0E00CD}"/>
                </a:ext>
              </a:extLst>
            </p:cNvPr>
            <p:cNvCxnSpPr/>
            <p:nvPr/>
          </p:nvCxnSpPr>
          <p:spPr>
            <a:xfrm rot="10763677">
              <a:off x="14339452" y="7285167"/>
              <a:ext cx="0" cy="208259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6A9A1DE-B369-4EF8-9584-55F434BD36FD}"/>
                </a:ext>
              </a:extLst>
            </p:cNvPr>
            <p:cNvCxnSpPr/>
            <p:nvPr/>
          </p:nvCxnSpPr>
          <p:spPr>
            <a:xfrm rot="10763677">
              <a:off x="14616238" y="7285167"/>
              <a:ext cx="0" cy="208259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14E4A36-BC9D-4881-AFDE-CE877E642169}"/>
                </a:ext>
              </a:extLst>
            </p:cNvPr>
            <p:cNvCxnSpPr/>
            <p:nvPr/>
          </p:nvCxnSpPr>
          <p:spPr>
            <a:xfrm rot="10851423">
              <a:off x="11524560" y="7285160"/>
              <a:ext cx="0" cy="222441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937DB42-20AA-4405-B3E4-ED796369AC08}"/>
                </a:ext>
              </a:extLst>
            </p:cNvPr>
            <p:cNvCxnSpPr/>
            <p:nvPr/>
          </p:nvCxnSpPr>
          <p:spPr>
            <a:xfrm rot="10851423">
              <a:off x="11838887" y="7285160"/>
              <a:ext cx="0" cy="222441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14ED9F5-972F-4926-A1DA-5C80B08F88BE}"/>
                </a:ext>
              </a:extLst>
            </p:cNvPr>
            <p:cNvCxnSpPr/>
            <p:nvPr/>
          </p:nvCxnSpPr>
          <p:spPr>
            <a:xfrm rot="10851423">
              <a:off x="11517738" y="7285160"/>
              <a:ext cx="0" cy="222441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906FE59-BB48-4B4F-8F08-3F21FD171652}"/>
              </a:ext>
            </a:extLst>
          </p:cNvPr>
          <p:cNvSpPr txBox="1"/>
          <p:nvPr/>
        </p:nvSpPr>
        <p:spPr>
          <a:xfrm>
            <a:off x="5948226" y="8486445"/>
            <a:ext cx="6236154" cy="62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55" b="1" dirty="0">
                <a:solidFill>
                  <a:srgbClr val="FF0000"/>
                </a:solidFill>
              </a:rPr>
              <a:t>Červeně</a:t>
            </a:r>
            <a:r>
              <a:rPr lang="cs-CZ" sz="1155" dirty="0"/>
              <a:t> vyznačte poměr mezi distanční a prezenční výukou, jaký jste si na začátku představovali či jaký jste měli před revizí předmětu. </a:t>
            </a:r>
          </a:p>
          <a:p>
            <a:pPr algn="ctr"/>
            <a:r>
              <a:rPr lang="cs-CZ" sz="1155" b="1" dirty="0">
                <a:solidFill>
                  <a:srgbClr val="0070C0"/>
                </a:solidFill>
              </a:rPr>
              <a:t>Modře</a:t>
            </a:r>
            <a:r>
              <a:rPr lang="cs-CZ" sz="1155" dirty="0"/>
              <a:t> vyznačte poměr, k němuž jste došli na konci workshopu. </a:t>
            </a:r>
            <a:endParaRPr lang="en-GB" sz="1155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2A81D0-E0FC-407D-B5EE-72FC1184B5D2}"/>
              </a:ext>
            </a:extLst>
          </p:cNvPr>
          <p:cNvSpPr txBox="1"/>
          <p:nvPr/>
        </p:nvSpPr>
        <p:spPr>
          <a:xfrm>
            <a:off x="10492100" y="7781985"/>
            <a:ext cx="224956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60" dirty="0"/>
              <a:t>Prezenční výuka (face to face)</a:t>
            </a:r>
            <a:endParaRPr lang="en-GB" sz="126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A47A92F-BDE5-4EAE-AA56-1E2E1A083471}"/>
              </a:ext>
            </a:extLst>
          </p:cNvPr>
          <p:cNvSpPr txBox="1"/>
          <p:nvPr/>
        </p:nvSpPr>
        <p:spPr>
          <a:xfrm>
            <a:off x="5731427" y="7800518"/>
            <a:ext cx="1861129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60" dirty="0"/>
              <a:t>Online</a:t>
            </a:r>
            <a:r>
              <a:rPr lang="cs-CZ" sz="1260" dirty="0"/>
              <a:t> (distanční) výuka</a:t>
            </a:r>
            <a:endParaRPr lang="en-GB" sz="126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6C848E-D2FC-478D-B822-5BCBC71A20E6}"/>
              </a:ext>
            </a:extLst>
          </p:cNvPr>
          <p:cNvSpPr txBox="1"/>
          <p:nvPr/>
        </p:nvSpPr>
        <p:spPr>
          <a:xfrm>
            <a:off x="7592557" y="8157493"/>
            <a:ext cx="305929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60" b="1" dirty="0"/>
              <a:t>Poměr mezi distanční a prezenční výukou</a:t>
            </a:r>
            <a:endParaRPr lang="en-GB" sz="1260" b="1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5ECCD6B-158F-4406-8F00-6DF5CE1BB8D9}"/>
              </a:ext>
            </a:extLst>
          </p:cNvPr>
          <p:cNvGrpSpPr/>
          <p:nvPr/>
        </p:nvGrpSpPr>
        <p:grpSpPr>
          <a:xfrm>
            <a:off x="47832" y="3560145"/>
            <a:ext cx="5683595" cy="4034862"/>
            <a:chOff x="29689" y="2460423"/>
            <a:chExt cx="3827607" cy="260169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8A15BE8-B947-4373-BAD0-75BD8F5AD9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85" r="-1"/>
            <a:stretch/>
          </p:blipFill>
          <p:spPr>
            <a:xfrm>
              <a:off x="29689" y="2460423"/>
              <a:ext cx="3827607" cy="2601697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AAE2D29-06AF-4103-B386-069261BC9657}"/>
                </a:ext>
              </a:extLst>
            </p:cNvPr>
            <p:cNvSpPr/>
            <p:nvPr/>
          </p:nvSpPr>
          <p:spPr>
            <a:xfrm>
              <a:off x="122222" y="4573379"/>
              <a:ext cx="879659" cy="2262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GB" sz="1680" b="1" dirty="0"/>
                <a:t>@ABC_LD</a:t>
              </a:r>
            </a:p>
          </p:txBody>
        </p:sp>
      </p:grpSp>
      <p:pic>
        <p:nvPicPr>
          <p:cNvPr id="39" name="Picture 38" descr="http://mirrors.creativecommons.org/presskit/buttons/88x31/png/by-nc-sa.png">
            <a:extLst>
              <a:ext uri="{FF2B5EF4-FFF2-40B4-BE49-F238E27FC236}">
                <a16:creationId xmlns:a16="http://schemas.microsoft.com/office/drawing/2014/main" id="{B6D79AA4-C715-4FC8-81DC-F8A6B3D1E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66" y="8906726"/>
            <a:ext cx="1880740" cy="65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120E042-D3A2-452E-A7CC-E4D740D8FF61}"/>
              </a:ext>
            </a:extLst>
          </p:cNvPr>
          <p:cNvSpPr txBox="1"/>
          <p:nvPr/>
        </p:nvSpPr>
        <p:spPr>
          <a:xfrm>
            <a:off x="1303130" y="6828155"/>
            <a:ext cx="1254959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80" b="1" dirty="0"/>
              <a:t>@ABCtoVLE</a:t>
            </a:r>
          </a:p>
        </p:txBody>
      </p:sp>
      <p:pic>
        <p:nvPicPr>
          <p:cNvPr id="43" name="Picture 7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879" y="7518427"/>
            <a:ext cx="1182814" cy="1083208"/>
          </a:xfrm>
          <a:prstGeom prst="rect">
            <a:avLst/>
          </a:prstGeom>
        </p:spPr>
      </p:pic>
      <p:pic>
        <p:nvPicPr>
          <p:cNvPr id="44" name="Picture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041" y="7485570"/>
            <a:ext cx="1221289" cy="1097300"/>
          </a:xfrm>
          <a:prstGeom prst="rect">
            <a:avLst/>
          </a:prstGeom>
        </p:spPr>
      </p:pic>
      <p:pic>
        <p:nvPicPr>
          <p:cNvPr id="45" name="Picture 7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680" y="7512461"/>
            <a:ext cx="1302984" cy="1152157"/>
          </a:xfrm>
          <a:prstGeom prst="rect">
            <a:avLst/>
          </a:prstGeom>
        </p:spPr>
      </p:pic>
      <p:sp>
        <p:nvSpPr>
          <p:cNvPr id="46" name="TextBox 65"/>
          <p:cNvSpPr txBox="1"/>
          <p:nvPr/>
        </p:nvSpPr>
        <p:spPr>
          <a:xfrm>
            <a:off x="9033105" y="7658974"/>
            <a:ext cx="340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C00000"/>
                </a:solidFill>
              </a:rPr>
              <a:t>x</a:t>
            </a:r>
          </a:p>
        </p:txBody>
      </p:sp>
      <p:grpSp>
        <p:nvGrpSpPr>
          <p:cNvPr id="71" name="Skupina 70"/>
          <p:cNvGrpSpPr/>
          <p:nvPr/>
        </p:nvGrpSpPr>
        <p:grpSpPr>
          <a:xfrm>
            <a:off x="5764973" y="537935"/>
            <a:ext cx="6832600" cy="5476702"/>
            <a:chOff x="4572000" y="453961"/>
            <a:chExt cx="4421367" cy="3620273"/>
          </a:xfrm>
        </p:grpSpPr>
        <p:pic>
          <p:nvPicPr>
            <p:cNvPr id="72" name="Picture 8">
              <a:extLst>
                <a:ext uri="{FF2B5EF4-FFF2-40B4-BE49-F238E27FC236}">
                  <a16:creationId xmlns:a16="http://schemas.microsoft.com/office/drawing/2014/main" id="{C3831E78-1D8B-4B8A-A628-068CC3411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4582" y="796970"/>
              <a:ext cx="2610257" cy="3003230"/>
            </a:xfrm>
            <a:prstGeom prst="rect">
              <a:avLst/>
            </a:prstGeom>
          </p:spPr>
        </p:pic>
        <p:sp>
          <p:nvSpPr>
            <p:cNvPr id="73" name="TextBox 29">
              <a:extLst>
                <a:ext uri="{FF2B5EF4-FFF2-40B4-BE49-F238E27FC236}">
                  <a16:creationId xmlns:a16="http://schemas.microsoft.com/office/drawing/2014/main" id="{CECD3391-196A-4D8F-8243-87EA80CBFC23}"/>
                </a:ext>
              </a:extLst>
            </p:cNvPr>
            <p:cNvSpPr txBox="1"/>
            <p:nvPr/>
          </p:nvSpPr>
          <p:spPr>
            <a:xfrm>
              <a:off x="5672691" y="453961"/>
              <a:ext cx="1569030" cy="244140"/>
            </a:xfrm>
            <a:prstGeom prst="rect">
              <a:avLst/>
            </a:prstGeom>
            <a:solidFill>
              <a:srgbClr val="A2F5E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800" dirty="0" smtClean="0"/>
                <a:t>Získávání znalostí</a:t>
              </a:r>
              <a:endParaRPr lang="en-GB" sz="1800" dirty="0"/>
            </a:p>
          </p:txBody>
        </p:sp>
        <p:sp>
          <p:nvSpPr>
            <p:cNvPr id="74" name="TextBox 30">
              <a:extLst>
                <a:ext uri="{FF2B5EF4-FFF2-40B4-BE49-F238E27FC236}">
                  <a16:creationId xmlns:a16="http://schemas.microsoft.com/office/drawing/2014/main" id="{530BF04B-608A-4238-A0BD-6A07D806B246}"/>
                </a:ext>
              </a:extLst>
            </p:cNvPr>
            <p:cNvSpPr txBox="1"/>
            <p:nvPr/>
          </p:nvSpPr>
          <p:spPr>
            <a:xfrm>
              <a:off x="5849980" y="3830094"/>
              <a:ext cx="1378276" cy="244140"/>
            </a:xfrm>
            <a:prstGeom prst="rect">
              <a:avLst/>
            </a:prstGeom>
            <a:solidFill>
              <a:srgbClr val="F8807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800" dirty="0" smtClean="0"/>
                <a:t>Prozkoumávání</a:t>
              </a:r>
              <a:endParaRPr lang="en-GB" sz="1800" dirty="0"/>
            </a:p>
          </p:txBody>
        </p:sp>
        <p:sp>
          <p:nvSpPr>
            <p:cNvPr id="75" name="TextBox 31">
              <a:extLst>
                <a:ext uri="{FF2B5EF4-FFF2-40B4-BE49-F238E27FC236}">
                  <a16:creationId xmlns:a16="http://schemas.microsoft.com/office/drawing/2014/main" id="{9A5CEF99-623E-46FF-9A97-BD8A8786AEB1}"/>
                </a:ext>
              </a:extLst>
            </p:cNvPr>
            <p:cNvSpPr txBox="1"/>
            <p:nvPr/>
          </p:nvSpPr>
          <p:spPr>
            <a:xfrm>
              <a:off x="4572000" y="1136233"/>
              <a:ext cx="1198158" cy="244140"/>
            </a:xfrm>
            <a:prstGeom prst="rect">
              <a:avLst/>
            </a:prstGeom>
            <a:solidFill>
              <a:srgbClr val="BDEA7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800" dirty="0" smtClean="0"/>
                <a:t>Tvorba</a:t>
              </a:r>
              <a:endParaRPr lang="en-GB" sz="1400" dirty="0"/>
            </a:p>
          </p:txBody>
        </p:sp>
        <p:sp>
          <p:nvSpPr>
            <p:cNvPr id="76" name="TextBox 32">
              <a:extLst>
                <a:ext uri="{FF2B5EF4-FFF2-40B4-BE49-F238E27FC236}">
                  <a16:creationId xmlns:a16="http://schemas.microsoft.com/office/drawing/2014/main" id="{75801B86-2DFC-40B8-8794-61E417F8B8A3}"/>
                </a:ext>
              </a:extLst>
            </p:cNvPr>
            <p:cNvSpPr txBox="1"/>
            <p:nvPr/>
          </p:nvSpPr>
          <p:spPr>
            <a:xfrm>
              <a:off x="4572000" y="3109935"/>
              <a:ext cx="1155306" cy="244140"/>
            </a:xfrm>
            <a:prstGeom prst="rect">
              <a:avLst/>
            </a:prstGeom>
            <a:solidFill>
              <a:srgbClr val="BB98D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dirty="0" smtClean="0"/>
                <a:t>P</a:t>
              </a:r>
              <a:r>
                <a:rPr lang="cs-CZ" sz="1800" dirty="0" err="1" smtClean="0"/>
                <a:t>rocvičování</a:t>
              </a:r>
              <a:endParaRPr lang="en-GB" sz="1800" dirty="0"/>
            </a:p>
          </p:txBody>
        </p:sp>
        <p:sp>
          <p:nvSpPr>
            <p:cNvPr id="77" name="TextBox 33">
              <a:extLst>
                <a:ext uri="{FF2B5EF4-FFF2-40B4-BE49-F238E27FC236}">
                  <a16:creationId xmlns:a16="http://schemas.microsoft.com/office/drawing/2014/main" id="{A4CC0A5C-0654-46ED-96E2-DDECA5A6E148}"/>
                </a:ext>
              </a:extLst>
            </p:cNvPr>
            <p:cNvSpPr txBox="1"/>
            <p:nvPr/>
          </p:nvSpPr>
          <p:spPr>
            <a:xfrm>
              <a:off x="7662154" y="3083492"/>
              <a:ext cx="1331213" cy="244140"/>
            </a:xfrm>
            <a:prstGeom prst="rect">
              <a:avLst/>
            </a:prstGeom>
            <a:solidFill>
              <a:srgbClr val="7AAEE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dirty="0" smtClean="0"/>
                <a:t>Dis</a:t>
              </a:r>
              <a:r>
                <a:rPr lang="cs-CZ" sz="1800" dirty="0" smtClean="0"/>
                <a:t>kuse</a:t>
              </a:r>
              <a:endParaRPr lang="en-GB" sz="1800" dirty="0"/>
            </a:p>
          </p:txBody>
        </p:sp>
        <p:sp>
          <p:nvSpPr>
            <p:cNvPr id="78" name="TextBox 34">
              <a:extLst>
                <a:ext uri="{FF2B5EF4-FFF2-40B4-BE49-F238E27FC236}">
                  <a16:creationId xmlns:a16="http://schemas.microsoft.com/office/drawing/2014/main" id="{966E3A2D-F063-4B13-8A8D-99FFBCD5B4D4}"/>
                </a:ext>
              </a:extLst>
            </p:cNvPr>
            <p:cNvSpPr txBox="1"/>
            <p:nvPr/>
          </p:nvSpPr>
          <p:spPr>
            <a:xfrm>
              <a:off x="7635968" y="1136233"/>
              <a:ext cx="1346487" cy="244140"/>
            </a:xfrm>
            <a:prstGeom prst="rect">
              <a:avLst/>
            </a:prstGeom>
            <a:solidFill>
              <a:srgbClr val="FFD21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800" dirty="0" smtClean="0"/>
                <a:t>Spolupráce</a:t>
              </a:r>
              <a:endParaRPr lang="en-GB" sz="1800" dirty="0"/>
            </a:p>
          </p:txBody>
        </p:sp>
        <p:grpSp>
          <p:nvGrpSpPr>
            <p:cNvPr id="82" name="Skupina 81"/>
            <p:cNvGrpSpPr/>
            <p:nvPr/>
          </p:nvGrpSpPr>
          <p:grpSpPr>
            <a:xfrm>
              <a:off x="5707279" y="1533525"/>
              <a:ext cx="1414621" cy="1172010"/>
              <a:chOff x="5707279" y="1533525"/>
              <a:chExt cx="1414621" cy="1172010"/>
            </a:xfrm>
          </p:grpSpPr>
          <p:cxnSp>
            <p:nvCxnSpPr>
              <p:cNvPr id="83" name="Přímá spojnice 82"/>
              <p:cNvCxnSpPr/>
              <p:nvPr/>
            </p:nvCxnSpPr>
            <p:spPr>
              <a:xfrm flipH="1">
                <a:off x="5708468" y="1533525"/>
                <a:ext cx="772037" cy="306801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Přímá spojnice 83"/>
              <p:cNvCxnSpPr/>
              <p:nvPr/>
            </p:nvCxnSpPr>
            <p:spPr>
              <a:xfrm>
                <a:off x="5707279" y="1836072"/>
                <a:ext cx="395865" cy="684659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Přímá spojnice 84"/>
              <p:cNvCxnSpPr/>
              <p:nvPr/>
            </p:nvCxnSpPr>
            <p:spPr>
              <a:xfrm>
                <a:off x="6093786" y="2501799"/>
                <a:ext cx="391100" cy="203736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Přímá spojnice 85"/>
              <p:cNvCxnSpPr/>
              <p:nvPr/>
            </p:nvCxnSpPr>
            <p:spPr>
              <a:xfrm flipV="1">
                <a:off x="6477285" y="2504624"/>
                <a:ext cx="383499" cy="200204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Přímá spojnice 86"/>
              <p:cNvCxnSpPr/>
              <p:nvPr/>
            </p:nvCxnSpPr>
            <p:spPr>
              <a:xfrm flipV="1">
                <a:off x="6864629" y="1922000"/>
                <a:ext cx="250183" cy="578156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Přímá spojnice 87"/>
              <p:cNvCxnSpPr/>
              <p:nvPr/>
            </p:nvCxnSpPr>
            <p:spPr>
              <a:xfrm flipH="1" flipV="1">
                <a:off x="6475931" y="1533526"/>
                <a:ext cx="645969" cy="384006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5" name="TextBox 77"/>
          <p:cNvSpPr txBox="1"/>
          <p:nvPr/>
        </p:nvSpPr>
        <p:spPr>
          <a:xfrm>
            <a:off x="11129357" y="2550655"/>
            <a:ext cx="1426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P</a:t>
            </a:r>
            <a:r>
              <a:rPr lang="cs-CZ" sz="1600" dirty="0" err="1" smtClean="0"/>
              <a:t>řed</a:t>
            </a:r>
            <a:r>
              <a:rPr lang="en-GB" sz="1600" dirty="0" smtClean="0"/>
              <a:t> workshop</a:t>
            </a:r>
            <a:r>
              <a:rPr lang="cs-CZ" sz="1600" dirty="0" err="1" smtClean="0"/>
              <a:t>em</a:t>
            </a:r>
            <a:endParaRPr lang="en-GB" sz="1600" dirty="0"/>
          </a:p>
        </p:txBody>
      </p:sp>
      <p:cxnSp>
        <p:nvCxnSpPr>
          <p:cNvPr id="96" name="Straight Connector 79"/>
          <p:cNvCxnSpPr/>
          <p:nvPr/>
        </p:nvCxnSpPr>
        <p:spPr>
          <a:xfrm flipV="1">
            <a:off x="9219864" y="2873602"/>
            <a:ext cx="1901312" cy="5079470"/>
          </a:xfrm>
          <a:prstGeom prst="line">
            <a:avLst/>
          </a:prstGeom>
          <a:ln w="19050">
            <a:solidFill>
              <a:srgbClr val="FF0000"/>
            </a:solidFill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80"/>
          <p:cNvCxnSpPr/>
          <p:nvPr/>
        </p:nvCxnSpPr>
        <p:spPr>
          <a:xfrm>
            <a:off x="9373263" y="2550655"/>
            <a:ext cx="1790037" cy="78120"/>
          </a:xfrm>
          <a:prstGeom prst="line">
            <a:avLst/>
          </a:prstGeom>
          <a:ln w="19050">
            <a:solidFill>
              <a:srgbClr val="FF0000"/>
            </a:solidFill>
            <a:prstDash val="sysDot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031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630" y="7295637"/>
            <a:ext cx="2295736" cy="172180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708" y="7330473"/>
            <a:ext cx="2253735" cy="168696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42" y="7381150"/>
            <a:ext cx="2273093" cy="17031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588" y="805141"/>
            <a:ext cx="12621342" cy="84273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5812" y="2725271"/>
            <a:ext cx="11833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Bradley Hand ITC" panose="03070402050302030203" pitchFamily="66" charset="0"/>
              </a:rPr>
              <a:t>Week</a:t>
            </a:r>
          </a:p>
          <a:p>
            <a:r>
              <a:rPr lang="en-GB" b="1" dirty="0">
                <a:latin typeface="Bradley Hand ITC" panose="03070402050302030203" pitchFamily="66" charset="0"/>
              </a:rPr>
              <a:t> 1-4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5812" y="4434649"/>
            <a:ext cx="11833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Bradley Hand ITC" panose="03070402050302030203" pitchFamily="66" charset="0"/>
              </a:rPr>
              <a:t>Week</a:t>
            </a:r>
          </a:p>
          <a:p>
            <a:r>
              <a:rPr lang="en-GB" b="1" dirty="0">
                <a:latin typeface="Bradley Hand ITC" panose="03070402050302030203" pitchFamily="66" charset="0"/>
              </a:rPr>
              <a:t> 5-8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5811" y="6271806"/>
            <a:ext cx="11833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Bradley Hand ITC" panose="03070402050302030203" pitchFamily="66" charset="0"/>
              </a:rPr>
              <a:t>project</a:t>
            </a:r>
          </a:p>
        </p:txBody>
      </p:sp>
      <p:sp>
        <p:nvSpPr>
          <p:cNvPr id="2" name="Oval 1"/>
          <p:cNvSpPr/>
          <p:nvPr/>
        </p:nvSpPr>
        <p:spPr>
          <a:xfrm>
            <a:off x="261176" y="2533650"/>
            <a:ext cx="1477976" cy="93028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467" y="925237"/>
            <a:ext cx="672078" cy="5942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672" y="7327347"/>
            <a:ext cx="2315777" cy="173340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175" y="7339361"/>
            <a:ext cx="2283676" cy="17093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682" y="7337663"/>
            <a:ext cx="2315777" cy="173510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946" y="7337663"/>
            <a:ext cx="2315777" cy="17394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210" y="7307256"/>
            <a:ext cx="2315777" cy="17368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608" y="7307256"/>
            <a:ext cx="2315777" cy="173081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490" y="7360829"/>
            <a:ext cx="2315777" cy="174376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951" y="7364543"/>
            <a:ext cx="2252300" cy="168336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328" y="7393295"/>
            <a:ext cx="2239948" cy="16866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165" y="7368260"/>
            <a:ext cx="2217339" cy="166548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44114" y="3806889"/>
            <a:ext cx="9146227" cy="1763002"/>
            <a:chOff x="6590869" y="4417326"/>
            <a:chExt cx="9146227" cy="176300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25080" y="4434649"/>
              <a:ext cx="2312016" cy="172800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423" y="4435964"/>
              <a:ext cx="2300573" cy="17280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869" y="4452328"/>
              <a:ext cx="2308554" cy="172800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8593" y="4417326"/>
              <a:ext cx="2294839" cy="1728000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1510550" y="5540579"/>
            <a:ext cx="9146227" cy="1763002"/>
            <a:chOff x="6590869" y="4417326"/>
            <a:chExt cx="9146227" cy="1763002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25080" y="4434649"/>
              <a:ext cx="2312016" cy="172800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423" y="4435964"/>
              <a:ext cx="2300573" cy="172800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869" y="4452328"/>
              <a:ext cx="2308554" cy="172800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8593" y="4417326"/>
              <a:ext cx="2294839" cy="1728000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1480898" y="7293092"/>
            <a:ext cx="9146227" cy="1763002"/>
            <a:chOff x="6590869" y="4417326"/>
            <a:chExt cx="9146227" cy="1763002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25080" y="4434649"/>
              <a:ext cx="2312016" cy="1728000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9423" y="4435964"/>
              <a:ext cx="2300573" cy="1728000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869" y="4452328"/>
              <a:ext cx="2308554" cy="172800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8593" y="4417326"/>
              <a:ext cx="2294839" cy="1728000"/>
            </a:xfrm>
            <a:prstGeom prst="rect">
              <a:avLst/>
            </a:prstGeom>
          </p:spPr>
        </p:pic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17" y="7292688"/>
            <a:ext cx="2343327" cy="1751401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-388" y="10447"/>
            <a:ext cx="12801600" cy="646331"/>
          </a:xfrm>
          <a:prstGeom prst="rect">
            <a:avLst/>
          </a:prstGeom>
          <a:solidFill>
            <a:srgbClr val="002855"/>
          </a:solidFill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ABC Learning Design</a:t>
            </a:r>
          </a:p>
        </p:txBody>
      </p:sp>
    </p:spTree>
    <p:extLst>
      <p:ext uri="{BB962C8B-B14F-4D97-AF65-F5344CB8AC3E}">
        <p14:creationId xmlns:p14="http://schemas.microsoft.com/office/powerpoint/2010/main" val="397420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0159E-6 0.00215 L 0.16046 -0.542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23" y="-27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69 -0.00199 L 0.01092 -0.5461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0" y="-27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02 -0.0081 L -0.29786 -0.5487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00" y="-270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5 -0.00215 L 0.02294 -0.542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" y="-270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0" y="844051"/>
            <a:ext cx="12621342" cy="84273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8082" y="2643028"/>
            <a:ext cx="17391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Bradley Hand ITC" panose="03070402050302030203" pitchFamily="66" charset="0"/>
              </a:rPr>
              <a:t>Induction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8082" y="4671072"/>
            <a:ext cx="11242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Bradley Hand ITC" panose="03070402050302030203" pitchFamily="66" charset="0"/>
              </a:rPr>
              <a:t>Topic 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8259" y="6224371"/>
            <a:ext cx="107402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Bradley Hand ITC" panose="03070402050302030203" pitchFamily="66" charset="0"/>
              </a:rPr>
              <a:t>Topic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9449" y="7998494"/>
            <a:ext cx="10869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Bradley Hand ITC" panose="03070402050302030203" pitchFamily="66" charset="0"/>
              </a:rPr>
              <a:t>Topic 3</a:t>
            </a:r>
          </a:p>
        </p:txBody>
      </p:sp>
      <p:sp>
        <p:nvSpPr>
          <p:cNvPr id="18" name="Oval 17"/>
          <p:cNvSpPr/>
          <p:nvPr/>
        </p:nvSpPr>
        <p:spPr>
          <a:xfrm>
            <a:off x="261176" y="2417734"/>
            <a:ext cx="1477976" cy="93028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467" y="925237"/>
            <a:ext cx="672078" cy="59428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432775" y="7179957"/>
            <a:ext cx="13593234" cy="1763251"/>
            <a:chOff x="-432775" y="7179957"/>
            <a:chExt cx="13593234" cy="176325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2775" y="7199442"/>
              <a:ext cx="2324987" cy="17403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5385" y="7201291"/>
              <a:ext cx="2315777" cy="173510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4682" y="7179957"/>
              <a:ext cx="2315777" cy="173081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3320" y="7199817"/>
              <a:ext cx="2315777" cy="1739421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0902" y="7199442"/>
              <a:ext cx="2315777" cy="174376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6088" y="7199442"/>
              <a:ext cx="2315777" cy="1736833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-432775" y="7134231"/>
            <a:ext cx="13593234" cy="1763251"/>
            <a:chOff x="-432775" y="7179957"/>
            <a:chExt cx="13593234" cy="1763251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2775" y="7199442"/>
              <a:ext cx="2324987" cy="174030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5385" y="7201291"/>
              <a:ext cx="2315777" cy="1735105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44682" y="7179957"/>
              <a:ext cx="2315777" cy="1730811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3320" y="7199817"/>
              <a:ext cx="2315777" cy="1739421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0902" y="7199442"/>
              <a:ext cx="2315777" cy="1743766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6088" y="7199442"/>
              <a:ext cx="2315777" cy="1736833"/>
            </a:xfrm>
            <a:prstGeom prst="rect">
              <a:avLst/>
            </a:prstGeom>
          </p:spPr>
        </p:pic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400" y="7171893"/>
            <a:ext cx="2324987" cy="17403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800" y="7193227"/>
            <a:ext cx="2315777" cy="173510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9097" y="7188518"/>
            <a:ext cx="2315777" cy="173081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735" y="7191753"/>
            <a:ext cx="2315777" cy="173942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317" y="7191378"/>
            <a:ext cx="2315777" cy="174376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03" y="7191378"/>
            <a:ext cx="2315777" cy="1736833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-388" y="10447"/>
            <a:ext cx="12801600" cy="646331"/>
          </a:xfrm>
          <a:prstGeom prst="rect">
            <a:avLst/>
          </a:prstGeom>
          <a:solidFill>
            <a:srgbClr val="002855"/>
          </a:solidFill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ABC Learning Design</a:t>
            </a:r>
          </a:p>
        </p:txBody>
      </p:sp>
    </p:spTree>
    <p:extLst>
      <p:ext uri="{BB962C8B-B14F-4D97-AF65-F5344CB8AC3E}">
        <p14:creationId xmlns:p14="http://schemas.microsoft.com/office/powerpoint/2010/main" val="264069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3 0.00099 L -0.54105 -0.5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70" y="-261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0794E-6 -1.74603E-6 L -0.01674 -0.521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" y="-260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8 -1.0582E-6 L 0.16009 -0.463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23" y="-23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7513E-6 L 0.50372 -0.5153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86" y="-257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3 -1.0582E-6 L -0.03323 -0.5208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3" y="-2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254E-6 3.1746E-7 L -0.21032 -0.5201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16" y="-26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0" y="844050"/>
            <a:ext cx="12621342" cy="875714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891903">
            <a:off x="555812" y="2725271"/>
            <a:ext cx="11833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Bradley Hand ITC" panose="03070402050302030203" pitchFamily="66" charset="0"/>
              </a:rPr>
              <a:t>Week</a:t>
            </a:r>
          </a:p>
          <a:p>
            <a:r>
              <a:rPr lang="en-GB" b="1" dirty="0">
                <a:latin typeface="Bradley Hand ITC" panose="03070402050302030203" pitchFamily="66" charset="0"/>
              </a:rPr>
              <a:t> 1-4</a:t>
            </a:r>
          </a:p>
        </p:txBody>
      </p:sp>
      <p:sp>
        <p:nvSpPr>
          <p:cNvPr id="26" name="TextBox 25"/>
          <p:cNvSpPr txBox="1"/>
          <p:nvPr/>
        </p:nvSpPr>
        <p:spPr>
          <a:xfrm rot="20891903">
            <a:off x="522883" y="6005559"/>
            <a:ext cx="11833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Bradley Hand ITC" panose="03070402050302030203" pitchFamily="66" charset="0"/>
              </a:rPr>
              <a:t>Week</a:t>
            </a:r>
          </a:p>
          <a:p>
            <a:r>
              <a:rPr lang="en-GB" b="1" dirty="0">
                <a:latin typeface="Bradley Hand ITC" panose="03070402050302030203" pitchFamily="66" charset="0"/>
              </a:rPr>
              <a:t> 5-8</a:t>
            </a:r>
          </a:p>
        </p:txBody>
      </p:sp>
      <p:sp>
        <p:nvSpPr>
          <p:cNvPr id="27" name="TextBox 26"/>
          <p:cNvSpPr txBox="1"/>
          <p:nvPr/>
        </p:nvSpPr>
        <p:spPr>
          <a:xfrm rot="20891903">
            <a:off x="522882" y="7842716"/>
            <a:ext cx="11833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Bradley Hand ITC" panose="03070402050302030203" pitchFamily="66" charset="0"/>
              </a:rPr>
              <a:t>project</a:t>
            </a:r>
          </a:p>
        </p:txBody>
      </p:sp>
      <p:sp>
        <p:nvSpPr>
          <p:cNvPr id="31" name="TextBox 30"/>
          <p:cNvSpPr txBox="1"/>
          <p:nvPr/>
        </p:nvSpPr>
        <p:spPr>
          <a:xfrm rot="20891903">
            <a:off x="404967" y="9101974"/>
            <a:ext cx="14850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Bradley Hand ITC" panose="03070402050302030203" pitchFamily="66" charset="0"/>
              </a:rPr>
              <a:t>reflection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467" y="925237"/>
            <a:ext cx="672078" cy="59428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306" y="2271595"/>
            <a:ext cx="2066422" cy="154675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106" y="7470516"/>
            <a:ext cx="2075394" cy="15565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337" y="5650156"/>
            <a:ext cx="2273093" cy="170312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728" y="2271595"/>
            <a:ext cx="2171457" cy="163509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442" y="2663006"/>
            <a:ext cx="2150000" cy="16069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700" y="3016309"/>
            <a:ext cx="2195541" cy="16450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157" y="5650156"/>
            <a:ext cx="2150000" cy="160690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442" y="2313877"/>
            <a:ext cx="2217339" cy="166548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977" y="2306313"/>
            <a:ext cx="2171457" cy="163509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615" y="2329883"/>
            <a:ext cx="2146556" cy="160831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106" y="5620050"/>
            <a:ext cx="2149909" cy="160925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413" y="5635355"/>
            <a:ext cx="2171457" cy="163509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569" y="7470516"/>
            <a:ext cx="2082616" cy="155654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069" y="2713369"/>
            <a:ext cx="2075394" cy="1556546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-388" y="10447"/>
            <a:ext cx="12801600" cy="646331"/>
          </a:xfrm>
          <a:prstGeom prst="rect">
            <a:avLst/>
          </a:prstGeom>
          <a:solidFill>
            <a:srgbClr val="2B416D"/>
          </a:solidFill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ABC Learning Design</a:t>
            </a:r>
          </a:p>
        </p:txBody>
      </p:sp>
      <p:sp>
        <p:nvSpPr>
          <p:cNvPr id="24" name="TextBox 1"/>
          <p:cNvSpPr txBox="1"/>
          <p:nvPr/>
        </p:nvSpPr>
        <p:spPr>
          <a:xfrm>
            <a:off x="2311400" y="1665596"/>
            <a:ext cx="7264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Příklad, jak může vypadat příprava Vašeho výukového modulu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002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0" y="844050"/>
            <a:ext cx="12621342" cy="875714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891903">
            <a:off x="555812" y="2725271"/>
            <a:ext cx="11833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Bradley Hand ITC" panose="03070402050302030203" pitchFamily="66" charset="0"/>
              </a:rPr>
              <a:t>Week</a:t>
            </a:r>
          </a:p>
          <a:p>
            <a:r>
              <a:rPr lang="en-GB" b="1" dirty="0">
                <a:latin typeface="Bradley Hand ITC" panose="03070402050302030203" pitchFamily="66" charset="0"/>
              </a:rPr>
              <a:t> 1-4</a:t>
            </a:r>
          </a:p>
        </p:txBody>
      </p:sp>
      <p:sp>
        <p:nvSpPr>
          <p:cNvPr id="26" name="TextBox 25"/>
          <p:cNvSpPr txBox="1"/>
          <p:nvPr/>
        </p:nvSpPr>
        <p:spPr>
          <a:xfrm rot="20891903">
            <a:off x="522883" y="6005559"/>
            <a:ext cx="11833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Bradley Hand ITC" panose="03070402050302030203" pitchFamily="66" charset="0"/>
              </a:rPr>
              <a:t>Week</a:t>
            </a:r>
          </a:p>
          <a:p>
            <a:r>
              <a:rPr lang="en-GB" b="1" dirty="0">
                <a:latin typeface="Bradley Hand ITC" panose="03070402050302030203" pitchFamily="66" charset="0"/>
              </a:rPr>
              <a:t> 5-8</a:t>
            </a:r>
          </a:p>
        </p:txBody>
      </p:sp>
      <p:sp>
        <p:nvSpPr>
          <p:cNvPr id="27" name="TextBox 26"/>
          <p:cNvSpPr txBox="1"/>
          <p:nvPr/>
        </p:nvSpPr>
        <p:spPr>
          <a:xfrm rot="20891903">
            <a:off x="522882" y="7842716"/>
            <a:ext cx="11833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Bradley Hand ITC" panose="03070402050302030203" pitchFamily="66" charset="0"/>
              </a:rPr>
              <a:t>project</a:t>
            </a:r>
          </a:p>
        </p:txBody>
      </p:sp>
      <p:sp>
        <p:nvSpPr>
          <p:cNvPr id="31" name="TextBox 30"/>
          <p:cNvSpPr txBox="1"/>
          <p:nvPr/>
        </p:nvSpPr>
        <p:spPr>
          <a:xfrm rot="20891903">
            <a:off x="404967" y="9101974"/>
            <a:ext cx="14850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Bradley Hand ITC" panose="03070402050302030203" pitchFamily="66" charset="0"/>
              </a:rPr>
              <a:t>reflection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11400" y="1665596"/>
            <a:ext cx="7264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Příklad, jak může vypadat příprava Vašeho výukového modulu</a:t>
            </a:r>
            <a:endParaRPr lang="en-GB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467" y="925237"/>
            <a:ext cx="672078" cy="59428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306" y="2271595"/>
            <a:ext cx="2066422" cy="154675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106" y="7470516"/>
            <a:ext cx="2075394" cy="15565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337" y="5650156"/>
            <a:ext cx="2273093" cy="170312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728" y="2271595"/>
            <a:ext cx="2171457" cy="163509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442" y="2663006"/>
            <a:ext cx="2150000" cy="16069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700" y="3016309"/>
            <a:ext cx="2195541" cy="164501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157" y="5650156"/>
            <a:ext cx="2150000" cy="160690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442" y="2313877"/>
            <a:ext cx="2217339" cy="166548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977" y="2306313"/>
            <a:ext cx="2171457" cy="163509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615" y="2329883"/>
            <a:ext cx="2146556" cy="160831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106" y="5620050"/>
            <a:ext cx="2149909" cy="160925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413" y="5635355"/>
            <a:ext cx="2171457" cy="163509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569" y="7470516"/>
            <a:ext cx="2082616" cy="155654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069" y="2713369"/>
            <a:ext cx="2075394" cy="155654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92781" y="4609121"/>
            <a:ext cx="11810390" cy="1754326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Poté, co dosáhnete shody nad tím, co mají při výuce dělat studující (poměr mezi způsoby, jimiž se mají učit), otočte karty a na jejich rubu vybírejte konkrétní výukové aktivity. </a:t>
            </a:r>
            <a:endParaRPr lang="en-GB" sz="3600" dirty="0"/>
          </a:p>
        </p:txBody>
      </p:sp>
      <p:sp>
        <p:nvSpPr>
          <p:cNvPr id="33" name="Rectangle 32"/>
          <p:cNvSpPr/>
          <p:nvPr/>
        </p:nvSpPr>
        <p:spPr>
          <a:xfrm>
            <a:off x="-388" y="10447"/>
            <a:ext cx="12801600" cy="646331"/>
          </a:xfrm>
          <a:prstGeom prst="rect">
            <a:avLst/>
          </a:prstGeom>
          <a:solidFill>
            <a:srgbClr val="2B416D"/>
          </a:solidFill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ABC Learning Design</a:t>
            </a:r>
          </a:p>
        </p:txBody>
      </p:sp>
    </p:spTree>
    <p:extLst>
      <p:ext uri="{BB962C8B-B14F-4D97-AF65-F5344CB8AC3E}">
        <p14:creationId xmlns:p14="http://schemas.microsoft.com/office/powerpoint/2010/main" val="12767855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0" y="844050"/>
            <a:ext cx="12621342" cy="875714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 rot="20891903">
            <a:off x="555812" y="2725271"/>
            <a:ext cx="11833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Bradley Hand ITC" panose="03070402050302030203" pitchFamily="66" charset="0"/>
              </a:rPr>
              <a:t>Week</a:t>
            </a:r>
          </a:p>
          <a:p>
            <a:r>
              <a:rPr lang="en-GB" b="1" dirty="0">
                <a:latin typeface="Bradley Hand ITC" panose="03070402050302030203" pitchFamily="66" charset="0"/>
              </a:rPr>
              <a:t> 1-4</a:t>
            </a:r>
          </a:p>
        </p:txBody>
      </p:sp>
      <p:sp>
        <p:nvSpPr>
          <p:cNvPr id="26" name="TextBox 25"/>
          <p:cNvSpPr txBox="1"/>
          <p:nvPr/>
        </p:nvSpPr>
        <p:spPr>
          <a:xfrm rot="20891903">
            <a:off x="522883" y="6005559"/>
            <a:ext cx="11833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Bradley Hand ITC" panose="03070402050302030203" pitchFamily="66" charset="0"/>
              </a:rPr>
              <a:t>Week</a:t>
            </a:r>
          </a:p>
          <a:p>
            <a:r>
              <a:rPr lang="en-GB" b="1" dirty="0">
                <a:latin typeface="Bradley Hand ITC" panose="03070402050302030203" pitchFamily="66" charset="0"/>
              </a:rPr>
              <a:t> 5-8</a:t>
            </a:r>
          </a:p>
        </p:txBody>
      </p:sp>
      <p:sp>
        <p:nvSpPr>
          <p:cNvPr id="27" name="TextBox 26"/>
          <p:cNvSpPr txBox="1"/>
          <p:nvPr/>
        </p:nvSpPr>
        <p:spPr>
          <a:xfrm rot="20891903">
            <a:off x="522882" y="7842716"/>
            <a:ext cx="118334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Bradley Hand ITC" panose="03070402050302030203" pitchFamily="66" charset="0"/>
              </a:rPr>
              <a:t>project</a:t>
            </a:r>
          </a:p>
        </p:txBody>
      </p:sp>
      <p:sp>
        <p:nvSpPr>
          <p:cNvPr id="31" name="TextBox 30"/>
          <p:cNvSpPr txBox="1"/>
          <p:nvPr/>
        </p:nvSpPr>
        <p:spPr>
          <a:xfrm rot="20891903">
            <a:off x="404967" y="9101974"/>
            <a:ext cx="14850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Bradley Hand ITC" panose="03070402050302030203" pitchFamily="66" charset="0"/>
              </a:rPr>
              <a:t>reflection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62200" y="1665596"/>
            <a:ext cx="69977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Příklad, jak může vypadat příprava Vašeho výukového modulu</a:t>
            </a:r>
            <a:endParaRPr lang="en-GB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467" y="925237"/>
            <a:ext cx="672078" cy="59428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106" y="5620050"/>
            <a:ext cx="2149909" cy="160925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304" y="2314620"/>
            <a:ext cx="2028319" cy="152500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508" y="2253594"/>
            <a:ext cx="2108418" cy="158603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127" y="5716201"/>
            <a:ext cx="2031333" cy="152199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510" y="5721661"/>
            <a:ext cx="2034347" cy="152199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252" y="5678009"/>
            <a:ext cx="2028317" cy="151295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031" y="2154875"/>
            <a:ext cx="2077979" cy="148869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903" y="3097003"/>
            <a:ext cx="2082608" cy="155963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604" y="2169381"/>
            <a:ext cx="2034347" cy="15219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996" y="3144783"/>
            <a:ext cx="2028319" cy="152500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996" y="4032026"/>
            <a:ext cx="2031333" cy="152199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400" y="2322542"/>
            <a:ext cx="2034347" cy="152199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715" y="5704412"/>
            <a:ext cx="2028319" cy="1525007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086" y="7498021"/>
            <a:ext cx="2082608" cy="155963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3018" y="7504951"/>
            <a:ext cx="2031333" cy="1521993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6937170" y="7441498"/>
            <a:ext cx="54805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Vyberete si z předvyplněných výukových aktivit a doplníte si je vlastními nápady</a:t>
            </a:r>
            <a:endParaRPr lang="en-GB" sz="3200" dirty="0"/>
          </a:p>
        </p:txBody>
      </p:sp>
      <p:sp>
        <p:nvSpPr>
          <p:cNvPr id="60" name="Rectangle 59"/>
          <p:cNvSpPr/>
          <p:nvPr/>
        </p:nvSpPr>
        <p:spPr>
          <a:xfrm>
            <a:off x="6202913" y="7308284"/>
            <a:ext cx="7758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</a:t>
            </a:r>
            <a:endParaRPr lang="en-GB" sz="6000" dirty="0"/>
          </a:p>
        </p:txBody>
      </p:sp>
      <p:sp>
        <p:nvSpPr>
          <p:cNvPr id="4" name="Rectangle 3"/>
          <p:cNvSpPr/>
          <p:nvPr/>
        </p:nvSpPr>
        <p:spPr>
          <a:xfrm>
            <a:off x="6296569" y="7598735"/>
            <a:ext cx="546945" cy="4320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-388" y="10447"/>
            <a:ext cx="12801600" cy="646331"/>
          </a:xfrm>
          <a:prstGeom prst="rect">
            <a:avLst/>
          </a:prstGeom>
          <a:solidFill>
            <a:srgbClr val="2B416D"/>
          </a:solidFill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ABC Learning Design</a:t>
            </a:r>
          </a:p>
        </p:txBody>
      </p:sp>
    </p:spTree>
    <p:extLst>
      <p:ext uri="{BB962C8B-B14F-4D97-AF65-F5344CB8AC3E}">
        <p14:creationId xmlns:p14="http://schemas.microsoft.com/office/powerpoint/2010/main" val="152646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763" y="1774430"/>
            <a:ext cx="9164638" cy="690760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7300" y="813107"/>
            <a:ext cx="12051332" cy="646331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cs-CZ" sz="3600" b="1" dirty="0">
                <a:solidFill>
                  <a:schemeClr val="accent1">
                    <a:lumMod val="50000"/>
                  </a:schemeClr>
                </a:solidFill>
              </a:rPr>
              <a:t>Výběr výukových aktivit a metod k jejich hodnocení</a:t>
            </a:r>
            <a:endParaRPr lang="en-GB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53461" y="3990041"/>
            <a:ext cx="4267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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6430942" y="3971574"/>
            <a:ext cx="4267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</a:t>
            </a:r>
            <a:endParaRPr lang="en-GB" dirty="0"/>
          </a:p>
        </p:txBody>
      </p:sp>
      <p:sp>
        <p:nvSpPr>
          <p:cNvPr id="14" name="5-Point Star 13"/>
          <p:cNvSpPr/>
          <p:nvPr/>
        </p:nvSpPr>
        <p:spPr>
          <a:xfrm>
            <a:off x="4052695" y="4058006"/>
            <a:ext cx="302866" cy="288800"/>
          </a:xfrm>
          <a:prstGeom prst="star5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5-Point Star 17"/>
          <p:cNvSpPr/>
          <p:nvPr/>
        </p:nvSpPr>
        <p:spPr>
          <a:xfrm>
            <a:off x="8949239" y="4605211"/>
            <a:ext cx="302866" cy="288800"/>
          </a:xfrm>
          <a:prstGeom prst="star5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2980996" y="8757450"/>
            <a:ext cx="6920525" cy="415498"/>
            <a:chOff x="2980996" y="8757450"/>
            <a:chExt cx="6920525" cy="415498"/>
          </a:xfrm>
        </p:grpSpPr>
        <p:sp>
          <p:nvSpPr>
            <p:cNvPr id="13" name="TextBox 12"/>
            <p:cNvSpPr txBox="1"/>
            <p:nvPr/>
          </p:nvSpPr>
          <p:spPr>
            <a:xfrm>
              <a:off x="2980996" y="8757450"/>
              <a:ext cx="692052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 smtClean="0"/>
                <a:t>Volba metod formativního</a:t>
              </a:r>
              <a:r>
                <a:rPr lang="en-GB" dirty="0" smtClean="0"/>
                <a:t> </a:t>
              </a:r>
              <a:r>
                <a:rPr lang="en-GB" dirty="0"/>
                <a:t>(    )  </a:t>
              </a:r>
              <a:r>
                <a:rPr lang="en-GB" dirty="0" smtClean="0"/>
                <a:t>a sum</a:t>
              </a:r>
              <a:r>
                <a:rPr lang="cs-CZ" dirty="0" err="1" smtClean="0"/>
                <a:t>ativního</a:t>
              </a:r>
              <a:r>
                <a:rPr lang="cs-CZ" dirty="0" smtClean="0"/>
                <a:t> </a:t>
              </a:r>
              <a:r>
                <a:rPr lang="en-GB" dirty="0"/>
                <a:t>(    ) </a:t>
              </a:r>
              <a:r>
                <a:rPr lang="cs-CZ" dirty="0" smtClean="0"/>
                <a:t>hodnocení</a:t>
              </a:r>
              <a:endParaRPr lang="en-GB" dirty="0"/>
            </a:p>
          </p:txBody>
        </p:sp>
        <p:sp>
          <p:nvSpPr>
            <p:cNvPr id="15" name="5-Point Star 14"/>
            <p:cNvSpPr/>
            <p:nvPr/>
          </p:nvSpPr>
          <p:spPr>
            <a:xfrm>
              <a:off x="8209304" y="8808099"/>
              <a:ext cx="302866" cy="288800"/>
            </a:xfrm>
            <a:prstGeom prst="star5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5-Point Star 16"/>
            <p:cNvSpPr/>
            <p:nvPr/>
          </p:nvSpPr>
          <p:spPr>
            <a:xfrm>
              <a:off x="6081836" y="8801329"/>
              <a:ext cx="324000" cy="288000"/>
            </a:xfrm>
            <a:prstGeom prst="star5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940" dirty="0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-388" y="10447"/>
            <a:ext cx="12801600" cy="646331"/>
          </a:xfrm>
          <a:prstGeom prst="rect">
            <a:avLst/>
          </a:prstGeom>
          <a:solidFill>
            <a:srgbClr val="2B416D"/>
          </a:solidFill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ABC Learning Design</a:t>
            </a:r>
          </a:p>
        </p:txBody>
      </p:sp>
    </p:spTree>
    <p:extLst>
      <p:ext uri="{BB962C8B-B14F-4D97-AF65-F5344CB8AC3E}">
        <p14:creationId xmlns:p14="http://schemas.microsoft.com/office/powerpoint/2010/main" val="356540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87300" y="813107"/>
            <a:ext cx="12051332" cy="646319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accent1">
                    <a:lumMod val="50000"/>
                  </a:schemeClr>
                </a:solidFill>
              </a:rPr>
              <a:t>Výběr výukových aktivit a metod k jejich hodnocení</a:t>
            </a:r>
            <a:endParaRPr lang="en-GB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t="9353" r="4209" b="8163"/>
          <a:stretch/>
        </p:blipFill>
        <p:spPr>
          <a:xfrm>
            <a:off x="1028701" y="1467404"/>
            <a:ext cx="11103428" cy="79193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165" y="1467404"/>
            <a:ext cx="10362499" cy="76925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388" y="10447"/>
            <a:ext cx="12801600" cy="646331"/>
          </a:xfrm>
          <a:prstGeom prst="rect">
            <a:avLst/>
          </a:prstGeom>
          <a:solidFill>
            <a:srgbClr val="2B416D"/>
          </a:solidFill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ABC Learning Design</a:t>
            </a:r>
          </a:p>
        </p:txBody>
      </p:sp>
    </p:spTree>
    <p:extLst>
      <p:ext uri="{BB962C8B-B14F-4D97-AF65-F5344CB8AC3E}">
        <p14:creationId xmlns:p14="http://schemas.microsoft.com/office/powerpoint/2010/main" val="87925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8" r="9205"/>
          <a:stretch/>
        </p:blipFill>
        <p:spPr>
          <a:xfrm>
            <a:off x="-388" y="894988"/>
            <a:ext cx="12765741" cy="8695765"/>
          </a:xfrm>
        </p:spPr>
      </p:pic>
      <p:sp>
        <p:nvSpPr>
          <p:cNvPr id="5" name="Rectangle 4"/>
          <p:cNvSpPr/>
          <p:nvPr/>
        </p:nvSpPr>
        <p:spPr>
          <a:xfrm>
            <a:off x="-388" y="10447"/>
            <a:ext cx="12801600" cy="646331"/>
          </a:xfrm>
          <a:prstGeom prst="rect">
            <a:avLst/>
          </a:prstGeom>
          <a:solidFill>
            <a:srgbClr val="2B416D"/>
          </a:solidFill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ABC Learning Design</a:t>
            </a:r>
          </a:p>
        </p:txBody>
      </p:sp>
    </p:spTree>
    <p:extLst>
      <p:ext uri="{BB962C8B-B14F-4D97-AF65-F5344CB8AC3E}">
        <p14:creationId xmlns:p14="http://schemas.microsoft.com/office/powerpoint/2010/main" val="2385040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2615A3-426D-4DF2-89E1-E099619FE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461" y="656778"/>
            <a:ext cx="11102007" cy="85954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388" y="10447"/>
            <a:ext cx="12801600" cy="646331"/>
          </a:xfrm>
          <a:prstGeom prst="rect">
            <a:avLst/>
          </a:prstGeom>
          <a:solidFill>
            <a:srgbClr val="2B416D"/>
          </a:solidFill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ABC Learning Design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3A4BD5-D267-4F32-82E2-BEB0C1A9FF86}"/>
              </a:ext>
            </a:extLst>
          </p:cNvPr>
          <p:cNvSpPr/>
          <p:nvPr/>
        </p:nvSpPr>
        <p:spPr>
          <a:xfrm>
            <a:off x="3604437" y="9252199"/>
            <a:ext cx="64008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600" dirty="0"/>
              <a:t>http://repository.jisc.ac.uk/6728/1/Learning_Design_Family_Tree_i2.pdf</a:t>
            </a:r>
          </a:p>
        </p:txBody>
      </p:sp>
    </p:spTree>
    <p:extLst>
      <p:ext uri="{BB962C8B-B14F-4D97-AF65-F5344CB8AC3E}">
        <p14:creationId xmlns:p14="http://schemas.microsoft.com/office/powerpoint/2010/main" val="11482600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attachments.office.net/owa/c.p.l.young@ucl.ac.uk/service.svc/s/GetAttachmentThumbnail?id=AAMkADVhYzIyNTM3LTlhZTUtNDlmZS1hMmQ5LTliYzBjZWY1MDcxMABGAAAAAABc0o4zGYfoRaA6FmItYMc2BwCQ9PmlVYNkS4P6f22ksCFCAAAAAIiGAABKmggqIQC5QolHRSo%2BCoTwAAU40cFKAAABEgAQAMMHYAigAUtKqlotlRzuR90%3D&amp;thumbnailType=2&amp;owa=outlook.office.com&amp;scriptVer=2019031801.05&amp;X-OWA-CANARY=Zcy0ZDemYU-K533Bs6Ky9pDBfDPYstYYAWKP9KPkBIxggHvOYS-WY9-ZSicehSNgDB627fvNHWI.&amp;token=eyJhbGciOiJSUzI1NiIsImtpZCI6IjA2MDBGOUY2NzQ2MjA3MzdFNzM0MDRFMjg3QzQ1QTgxOENCN0NFQjgiLCJ4NXQiOiJCZ0Q1OW5SaUJ6Zm5OQVRpaDhSYWdZeTN6cmciLCJ0eXAiOiJKV1QifQ.eyJ2ZXIiOiJFeGNoYW5nZS5DYWxsYmFjay5WMSIsImFwcGN0eHNlbmRlciI6Ik93YURvd25sb2FkQDFmYWY4OGZlLWE5OTgtNGM1Yi05M2M5LTIxMGExMWQ5YTVjMiIsImFwcGN0eCI6IntcIm1zZXhjaHByb3RcIjpcIm93YVwiLFwicHJpbWFyeXNpZFwiOlwiUy0xLTUtMjEtNzY2MjE1MzAtMzQwNDI5MTYzMC0xNTg5ODA4Mzk4LTE1MDg1ODdcIixcInB1aWRcIjpcIjExNTM4MzYyOTYxMzU4MzI0ODhcIixcIm9pZFwiOlwiNjMzNThlMzQtZjk0Yi00ZWE1LWI5YmEtZWNjODQ5MTZmNGJmXCIsXCJzY29wZVwiOlwiT3dhRG93bmxvYWRcIn0iLCJuYmYiOjE1NTM3MDY4NDIsImV4cCI6MTU1MzcwNzQ0MiwiaXNzIjoiMDAwMDAwMDItMDAwMC0wZmYxLWNlMDAtMDAwMDAwMDAwMDAwQDFmYWY4OGZlLWE5OTgtNGM1Yi05M2M5LTIxMGExMWQ5YTVjMiIsImF1ZCI6IjAwMDAwMDAyLTAwMDAtMGZmMS1jZTAwLTAwMDAwMDAwMDAwMC9hdHRhY2htZW50cy5vZmZpY2UubmV0QDFmYWY4OGZlLWE5OTgtNGM1Yi05M2M5LTIxMGExMWQ5YTVjMiJ9.sd7Dj5DXe_BGI26iRg66AMhSXy99D3xLPD83mMTWTCHeOsHptSfbWkFaWO6beFmb_0mhWsKawUnbQZdkCaRyZ1viFGfljWs2zsWgg4cTrG2QgsjEwDJNpDy9CwEQqxTZyxvHXGRHgJWhxvmngIWTbpevPp8pRorp6qOb018bawcz9Dwy9R-CIJ7b21tGGqClNLjKMZxjs-gxmdSxtX0VgYsl14mbtxt55_mjmPDZRgn3jrGLeyJTe3xpu2pI1iYmstMpO7QKTcShQSHI2QTczpuxDaBDDX30gJKMU_tBzR7hOzSN0tUXqYAK8Vpqjt-Q7xxajpjKXRsS6TVfyRyIHg&amp;animation=true">
            <a:extLst>
              <a:ext uri="{FF2B5EF4-FFF2-40B4-BE49-F238E27FC236}">
                <a16:creationId xmlns:a16="http://schemas.microsoft.com/office/drawing/2014/main" id="{D9751761-1BF9-435C-BC1F-CB84A5952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1635" y="638480"/>
            <a:ext cx="13955356" cy="918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388" y="10447"/>
            <a:ext cx="12801600" cy="646331"/>
          </a:xfrm>
          <a:prstGeom prst="rect">
            <a:avLst/>
          </a:prstGeom>
          <a:solidFill>
            <a:srgbClr val="2B416D"/>
          </a:solidFill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ABC Learning Design </a:t>
            </a:r>
            <a:r>
              <a:rPr lang="cs-CZ" sz="3600" b="1" dirty="0" smtClean="0">
                <a:solidFill>
                  <a:schemeClr val="bg1"/>
                </a:solidFill>
              </a:rPr>
              <a:t>a odborné dovednosti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816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5141"/>
            <a:ext cx="12801600" cy="9601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9" y="805141"/>
            <a:ext cx="12801600" cy="9601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388" y="10447"/>
            <a:ext cx="12801600" cy="646331"/>
          </a:xfrm>
          <a:prstGeom prst="rect">
            <a:avLst/>
          </a:prstGeom>
          <a:solidFill>
            <a:srgbClr val="2B416D"/>
          </a:solidFill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ABC </a:t>
            </a:r>
            <a:r>
              <a:rPr lang="cs-CZ" sz="3600" b="1" dirty="0" smtClean="0">
                <a:solidFill>
                  <a:schemeClr val="bg1"/>
                </a:solidFill>
              </a:rPr>
              <a:t>plán pro rozvržení výuky a strategické cíle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94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A051C7-AC4D-49E1-B303-C9856BEA3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986"/>
            <a:ext cx="12801600" cy="95080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55466EE-84AA-4D9A-8D6F-BA72140FC8D9}"/>
              </a:ext>
            </a:extLst>
          </p:cNvPr>
          <p:cNvSpPr/>
          <p:nvPr/>
        </p:nvSpPr>
        <p:spPr>
          <a:xfrm>
            <a:off x="0" y="1"/>
            <a:ext cx="12801600" cy="64370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ABC </a:t>
            </a:r>
            <a:r>
              <a:rPr lang="cs-CZ" sz="3600" b="1" dirty="0" smtClean="0">
                <a:solidFill>
                  <a:schemeClr val="bg1"/>
                </a:solidFill>
              </a:rPr>
              <a:t>plán pro rozvržení výuky a aktivit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8703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8FA078A-C05C-4343-A5E0-3E2F2B73CB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25068"/>
            <a:ext cx="12801600" cy="494733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GB" sz="2940" dirty="0">
                <a:solidFill>
                  <a:schemeClr val="bg1"/>
                </a:solidFill>
                <a:latin typeface="+mn-lt"/>
              </a:rPr>
              <a:t>Arena Blended Connected (ABC) </a:t>
            </a:r>
            <a:r>
              <a:rPr lang="cs-CZ" sz="2940" dirty="0">
                <a:solidFill>
                  <a:schemeClr val="bg1"/>
                </a:solidFill>
                <a:latin typeface="+mn-lt"/>
              </a:rPr>
              <a:t>workshop pro navržení hrubé podoby předmětu</a:t>
            </a:r>
            <a:endParaRPr lang="en-GB" sz="294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B5FF06F-5971-4EB5-B004-C4A60BF72A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0975" y="9165451"/>
            <a:ext cx="10940629" cy="400294"/>
          </a:xfr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GB" sz="1120" dirty="0">
                <a:solidFill>
                  <a:schemeClr val="bg1"/>
                </a:solidFill>
              </a:rPr>
              <a:t>ABC Learning Design workshop by Clive Young and Nataša Perović, UCL. (2015). Learning types, Laurillard, D. (2012). Resources available from https://abc-ld.org</a:t>
            </a:r>
          </a:p>
          <a:p>
            <a:endParaRPr lang="en-GB" sz="1120" dirty="0">
              <a:solidFill>
                <a:schemeClr val="bg1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CBE6297-B10D-46D0-99C6-825411E9AD11}"/>
              </a:ext>
            </a:extLst>
          </p:cNvPr>
          <p:cNvSpPr txBox="1">
            <a:spLocks/>
          </p:cNvSpPr>
          <p:nvPr/>
        </p:nvSpPr>
        <p:spPr>
          <a:xfrm>
            <a:off x="30068" y="620969"/>
            <a:ext cx="2745131" cy="1462859"/>
          </a:xfrm>
          <a:prstGeom prst="rect">
            <a:avLst/>
          </a:prstGeom>
        </p:spPr>
        <p:txBody>
          <a:bodyPr vert="horz" lIns="96012" tIns="48006" rIns="96012" bIns="4800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470" dirty="0"/>
              <a:t>Studijní p</a:t>
            </a:r>
            <a:r>
              <a:rPr lang="en-GB" sz="1470" dirty="0" err="1"/>
              <a:t>rogram</a:t>
            </a:r>
            <a:r>
              <a:rPr lang="en-GB" sz="1470" dirty="0"/>
              <a:t> </a:t>
            </a:r>
          </a:p>
          <a:p>
            <a:pPr algn="l"/>
            <a:r>
              <a:rPr lang="cs-CZ" sz="1470" dirty="0"/>
              <a:t>Název modulu/kurzu/předmětu</a:t>
            </a:r>
            <a:r>
              <a:rPr lang="en-GB" sz="1470" dirty="0"/>
              <a:t> </a:t>
            </a:r>
          </a:p>
          <a:p>
            <a:pPr algn="l"/>
            <a:r>
              <a:rPr lang="cs-CZ" sz="1470" dirty="0"/>
              <a:t>Nový předmět</a:t>
            </a:r>
            <a:r>
              <a:rPr lang="en-GB" sz="1470" dirty="0"/>
              <a:t> / </a:t>
            </a:r>
            <a:r>
              <a:rPr lang="cs-CZ" sz="1470" dirty="0"/>
              <a:t>revize stávajícího předmětu</a:t>
            </a:r>
            <a:endParaRPr lang="en-GB" sz="1470" dirty="0"/>
          </a:p>
          <a:p>
            <a:pPr algn="l"/>
            <a:r>
              <a:rPr lang="cs-CZ" sz="1470" dirty="0"/>
              <a:t>Vyučující</a:t>
            </a:r>
            <a:endParaRPr lang="en-GB" sz="147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37C3F75-AC82-491E-AD0D-AF8187611807}"/>
              </a:ext>
            </a:extLst>
          </p:cNvPr>
          <p:cNvSpPr txBox="1">
            <a:spLocks/>
          </p:cNvSpPr>
          <p:nvPr/>
        </p:nvSpPr>
        <p:spPr>
          <a:xfrm>
            <a:off x="85841" y="3100103"/>
            <a:ext cx="5862385" cy="5119874"/>
          </a:xfrm>
          <a:prstGeom prst="rect">
            <a:avLst/>
          </a:prstGeom>
          <a:ln>
            <a:noFill/>
          </a:ln>
        </p:spPr>
        <p:txBody>
          <a:bodyPr vert="horz" lIns="96012" tIns="48006" rIns="96012" bIns="48006" rtlCol="0">
            <a:noAutofit/>
          </a:bodyPr>
          <a:lstStyle>
            <a:lvl1pPr marL="0" indent="0" algn="ctr" defTabSz="1511960" rtl="0" eaLnBrk="1" latinLnBrk="0" hangingPunct="1">
              <a:lnSpc>
                <a:spcPct val="90000"/>
              </a:lnSpc>
              <a:spcBef>
                <a:spcPts val="1654"/>
              </a:spcBef>
              <a:buFont typeface="Arial" panose="020B0604020202020204" pitchFamily="34" charset="0"/>
              <a:buNone/>
              <a:defRPr sz="3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80" indent="0" algn="ctr" defTabSz="1511960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33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11960" indent="0" algn="ctr" defTabSz="1511960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29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7941" indent="0" algn="ctr" defTabSz="1511960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23921" indent="0" algn="ctr" defTabSz="1511960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9901" indent="0" algn="ctr" defTabSz="1511960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35881" indent="0" algn="ctr" defTabSz="1511960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91861" indent="0" algn="ctr" defTabSz="1511960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47842" indent="0" algn="ctr" defTabSz="1511960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680" dirty="0"/>
              <a:t>Souhrn předmětu v rozsahu </a:t>
            </a:r>
            <a:r>
              <a:rPr lang="cs-CZ" sz="1680" dirty="0" err="1"/>
              <a:t>tweetu</a:t>
            </a:r>
            <a:r>
              <a:rPr lang="cs-CZ" sz="1680" dirty="0"/>
              <a:t> (280 znaků)</a:t>
            </a:r>
            <a:r>
              <a:rPr lang="en-GB" sz="1680" dirty="0"/>
              <a:t>: </a:t>
            </a:r>
          </a:p>
          <a:p>
            <a:pPr algn="l"/>
            <a:endParaRPr lang="en-GB" sz="1680" dirty="0"/>
          </a:p>
          <a:p>
            <a:pPr algn="l"/>
            <a:endParaRPr lang="en-GB" sz="1680" dirty="0"/>
          </a:p>
          <a:p>
            <a:pPr algn="l"/>
            <a:endParaRPr lang="en-GB" sz="1680" dirty="0"/>
          </a:p>
          <a:p>
            <a:pPr algn="l"/>
            <a:endParaRPr lang="en-GB" sz="1680" dirty="0"/>
          </a:p>
          <a:p>
            <a:pPr algn="l"/>
            <a:r>
              <a:rPr lang="en-GB" sz="1680" dirty="0"/>
              <a:t>				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B0C8692-7AFA-4582-B7FE-EE913CB22477}"/>
              </a:ext>
            </a:extLst>
          </p:cNvPr>
          <p:cNvSpPr txBox="1">
            <a:spLocks/>
          </p:cNvSpPr>
          <p:nvPr/>
        </p:nvSpPr>
        <p:spPr>
          <a:xfrm>
            <a:off x="30068" y="2418005"/>
            <a:ext cx="5370148" cy="585176"/>
          </a:xfrm>
          <a:prstGeom prst="rect">
            <a:avLst/>
          </a:prstGeom>
        </p:spPr>
        <p:txBody>
          <a:bodyPr vert="horz" lIns="96012" tIns="48006" rIns="96012" bIns="48006" rtlCol="0">
            <a:noAutofit/>
          </a:bodyPr>
          <a:lstStyle>
            <a:lvl1pPr marL="0" indent="0" algn="ctr" defTabSz="1511960" rtl="0" eaLnBrk="1" latinLnBrk="0" hangingPunct="1">
              <a:lnSpc>
                <a:spcPct val="90000"/>
              </a:lnSpc>
              <a:spcBef>
                <a:spcPts val="1654"/>
              </a:spcBef>
              <a:buFont typeface="Arial" panose="020B0604020202020204" pitchFamily="34" charset="0"/>
              <a:buNone/>
              <a:defRPr sz="3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80" indent="0" algn="ctr" defTabSz="1511960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33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11960" indent="0" algn="ctr" defTabSz="1511960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29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67941" indent="0" algn="ctr" defTabSz="1511960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23921" indent="0" algn="ctr" defTabSz="1511960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779901" indent="0" algn="ctr" defTabSz="1511960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535881" indent="0" algn="ctr" defTabSz="1511960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291861" indent="0" algn="ctr" defTabSz="1511960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047842" indent="0" algn="ctr" defTabSz="1511960" rtl="0" eaLnBrk="1" latinLnBrk="0" hangingPunct="1">
              <a:lnSpc>
                <a:spcPct val="90000"/>
              </a:lnSpc>
              <a:spcBef>
                <a:spcPts val="827"/>
              </a:spcBef>
              <a:buFont typeface="Arial" panose="020B0604020202020204" pitchFamily="34" charset="0"/>
              <a:buNone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cs-CZ" sz="1470" dirty="0"/>
              <a:t>Datum workshopu</a:t>
            </a:r>
            <a:endParaRPr lang="en-GB" sz="147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2C48F1-D174-469C-A8C1-33346D1573F0}"/>
              </a:ext>
            </a:extLst>
          </p:cNvPr>
          <p:cNvSpPr txBox="1"/>
          <p:nvPr/>
        </p:nvSpPr>
        <p:spPr>
          <a:xfrm>
            <a:off x="5986236" y="6447003"/>
            <a:ext cx="6755426" cy="981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55" dirty="0"/>
              <a:t>Na začátku workshopu vyznačte </a:t>
            </a:r>
            <a:r>
              <a:rPr lang="cs-CZ" sz="1155" b="1" dirty="0">
                <a:solidFill>
                  <a:srgbClr val="FF0000"/>
                </a:solidFill>
              </a:rPr>
              <a:t>červeně Vaši výchozí představu </a:t>
            </a:r>
            <a:r>
              <a:rPr lang="cs-CZ" sz="1155" dirty="0"/>
              <a:t>o poměrech mezi </a:t>
            </a:r>
            <a:r>
              <a:rPr lang="cs-CZ" sz="1155"/>
              <a:t>šesti </a:t>
            </a:r>
            <a:r>
              <a:rPr lang="cs-CZ" sz="1155" smtClean="0"/>
              <a:t>způsoby učení. </a:t>
            </a:r>
            <a:r>
              <a:rPr lang="cs-CZ" sz="1155" dirty="0"/>
              <a:t>Pokud revidujete stávající předmět, vyznačte takto stav před revizí.</a:t>
            </a:r>
          </a:p>
          <a:p>
            <a:pPr algn="ctr"/>
            <a:r>
              <a:rPr lang="cs-CZ" sz="1155" dirty="0"/>
              <a:t>Na konci workshopu vyznačte </a:t>
            </a:r>
            <a:r>
              <a:rPr lang="cs-CZ" sz="1155" b="1" dirty="0">
                <a:solidFill>
                  <a:srgbClr val="0070C0"/>
                </a:solidFill>
              </a:rPr>
              <a:t>modře</a:t>
            </a:r>
            <a:r>
              <a:rPr lang="cs-CZ" sz="1155" dirty="0"/>
              <a:t>, </a:t>
            </a:r>
            <a:r>
              <a:rPr lang="cs-CZ" sz="1155" b="1" dirty="0">
                <a:solidFill>
                  <a:srgbClr val="0070C0"/>
                </a:solidFill>
              </a:rPr>
              <a:t>k jakým poměrům </a:t>
            </a:r>
            <a:r>
              <a:rPr lang="cs-CZ" sz="1155" dirty="0"/>
              <a:t>na šestici poloos </a:t>
            </a:r>
            <a:r>
              <a:rPr lang="cs-CZ" sz="1155" b="1" dirty="0">
                <a:solidFill>
                  <a:srgbClr val="0070C0"/>
                </a:solidFill>
              </a:rPr>
              <a:t>jste došli </a:t>
            </a:r>
            <a:r>
              <a:rPr lang="cs-CZ" sz="1155" dirty="0"/>
              <a:t>po shodě nad rozložením karet na velkoformátovém plánu předmětu. Nesnažte se kopírovat původní představu, ale vyznačit, k čemu jste došli tvořivým hledáním během workshopu.</a:t>
            </a:r>
            <a:endParaRPr lang="en-GB" sz="1155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00E50C-B9DB-465F-B811-C96F5416B137}"/>
              </a:ext>
            </a:extLst>
          </p:cNvPr>
          <p:cNvSpPr txBox="1"/>
          <p:nvPr/>
        </p:nvSpPr>
        <p:spPr>
          <a:xfrm>
            <a:off x="6715374" y="6053977"/>
            <a:ext cx="4931798" cy="4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1" b="1" dirty="0"/>
              <a:t>Poměr mezi šesti </a:t>
            </a:r>
            <a:r>
              <a:rPr lang="cs-CZ" sz="2001" b="1" dirty="0" smtClean="0"/>
              <a:t>způsoby učení</a:t>
            </a:r>
            <a:endParaRPr lang="en-GB" sz="2001" b="1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E8DFED-9E4D-4950-AEFF-876B5885F8B3}"/>
              </a:ext>
            </a:extLst>
          </p:cNvPr>
          <p:cNvGrpSpPr/>
          <p:nvPr/>
        </p:nvGrpSpPr>
        <p:grpSpPr>
          <a:xfrm>
            <a:off x="7529951" y="7816904"/>
            <a:ext cx="3026069" cy="290861"/>
            <a:chOff x="11516076" y="7285160"/>
            <a:chExt cx="3100162" cy="222441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1CB686C-7870-47C1-A1B7-31F0F0FC49F8}"/>
                </a:ext>
              </a:extLst>
            </p:cNvPr>
            <p:cNvCxnSpPr/>
            <p:nvPr/>
          </p:nvCxnSpPr>
          <p:spPr>
            <a:xfrm flipV="1">
              <a:off x="11516076" y="7389296"/>
              <a:ext cx="3099061" cy="7084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BAED13D-7984-42DC-A2A5-09B871AAA366}"/>
                </a:ext>
              </a:extLst>
            </p:cNvPr>
            <p:cNvCxnSpPr/>
            <p:nvPr/>
          </p:nvCxnSpPr>
          <p:spPr>
            <a:xfrm rot="10763677">
              <a:off x="14049049" y="7285167"/>
              <a:ext cx="0" cy="208259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8F0FD61-699B-4855-8BEE-68AA4BD25433}"/>
                </a:ext>
              </a:extLst>
            </p:cNvPr>
            <p:cNvCxnSpPr/>
            <p:nvPr/>
          </p:nvCxnSpPr>
          <p:spPr>
            <a:xfrm rot="10763677">
              <a:off x="13424903" y="7285167"/>
              <a:ext cx="0" cy="208259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7DCD3FB-663E-4590-BA99-0537A7743796}"/>
                </a:ext>
              </a:extLst>
            </p:cNvPr>
            <p:cNvCxnSpPr/>
            <p:nvPr/>
          </p:nvCxnSpPr>
          <p:spPr>
            <a:xfrm rot="10763677">
              <a:off x="12797819" y="7285167"/>
              <a:ext cx="0" cy="208259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47F1DDD-DCFD-44F1-979D-A95E16F67977}"/>
                </a:ext>
              </a:extLst>
            </p:cNvPr>
            <p:cNvCxnSpPr/>
            <p:nvPr/>
          </p:nvCxnSpPr>
          <p:spPr>
            <a:xfrm rot="10763677">
              <a:off x="12173649" y="7285167"/>
              <a:ext cx="0" cy="208259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4080472-19BA-4D5D-BBFB-E32700FA39DD}"/>
                </a:ext>
              </a:extLst>
            </p:cNvPr>
            <p:cNvCxnSpPr/>
            <p:nvPr/>
          </p:nvCxnSpPr>
          <p:spPr>
            <a:xfrm rot="10763677">
              <a:off x="13737974" y="7285167"/>
              <a:ext cx="0" cy="208259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03DBF3F-233F-4ACC-9E8D-12CDBB43E918}"/>
                </a:ext>
              </a:extLst>
            </p:cNvPr>
            <p:cNvCxnSpPr/>
            <p:nvPr/>
          </p:nvCxnSpPr>
          <p:spPr>
            <a:xfrm rot="10763677">
              <a:off x="13113828" y="7285167"/>
              <a:ext cx="0" cy="208259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326E834-5C34-468C-8DD7-1390B6E9B4F0}"/>
                </a:ext>
              </a:extLst>
            </p:cNvPr>
            <p:cNvCxnSpPr/>
            <p:nvPr/>
          </p:nvCxnSpPr>
          <p:spPr>
            <a:xfrm rot="10763677">
              <a:off x="12486745" y="7285167"/>
              <a:ext cx="0" cy="208259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EB687BE-0CC7-4D66-8FB9-D1224D0E00CD}"/>
                </a:ext>
              </a:extLst>
            </p:cNvPr>
            <p:cNvCxnSpPr/>
            <p:nvPr/>
          </p:nvCxnSpPr>
          <p:spPr>
            <a:xfrm rot="10763677">
              <a:off x="14339452" y="7285167"/>
              <a:ext cx="0" cy="208259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6A9A1DE-B369-4EF8-9584-55F434BD36FD}"/>
                </a:ext>
              </a:extLst>
            </p:cNvPr>
            <p:cNvCxnSpPr/>
            <p:nvPr/>
          </p:nvCxnSpPr>
          <p:spPr>
            <a:xfrm rot="10763677">
              <a:off x="14616238" y="7285167"/>
              <a:ext cx="0" cy="208259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14E4A36-BC9D-4881-AFDE-CE877E642169}"/>
                </a:ext>
              </a:extLst>
            </p:cNvPr>
            <p:cNvCxnSpPr/>
            <p:nvPr/>
          </p:nvCxnSpPr>
          <p:spPr>
            <a:xfrm rot="10851423">
              <a:off x="11524560" y="7285160"/>
              <a:ext cx="0" cy="222441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937DB42-20AA-4405-B3E4-ED796369AC08}"/>
                </a:ext>
              </a:extLst>
            </p:cNvPr>
            <p:cNvCxnSpPr/>
            <p:nvPr/>
          </p:nvCxnSpPr>
          <p:spPr>
            <a:xfrm rot="10851423">
              <a:off x="11838887" y="7285160"/>
              <a:ext cx="0" cy="222441"/>
            </a:xfrm>
            <a:prstGeom prst="line">
              <a:avLst/>
            </a:prstGeom>
            <a:ln w="95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14ED9F5-972F-4926-A1DA-5C80B08F88BE}"/>
                </a:ext>
              </a:extLst>
            </p:cNvPr>
            <p:cNvCxnSpPr/>
            <p:nvPr/>
          </p:nvCxnSpPr>
          <p:spPr>
            <a:xfrm rot="10851423">
              <a:off x="11517738" y="7285160"/>
              <a:ext cx="0" cy="222441"/>
            </a:xfrm>
            <a:prstGeom prst="line">
              <a:avLst/>
            </a:prstGeom>
            <a:ln w="28575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906FE59-BB48-4B4F-8F08-3F21FD171652}"/>
              </a:ext>
            </a:extLst>
          </p:cNvPr>
          <p:cNvSpPr txBox="1"/>
          <p:nvPr/>
        </p:nvSpPr>
        <p:spPr>
          <a:xfrm>
            <a:off x="5948226" y="8486445"/>
            <a:ext cx="6236154" cy="625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55" b="1" dirty="0">
                <a:solidFill>
                  <a:srgbClr val="FF0000"/>
                </a:solidFill>
              </a:rPr>
              <a:t>Červeně</a:t>
            </a:r>
            <a:r>
              <a:rPr lang="cs-CZ" sz="1155" dirty="0"/>
              <a:t> vyznačte poměr mezi distanční a prezenční výukou, jaký jste si na začátku představovali či jaký jste měli před revizí předmětu. </a:t>
            </a:r>
          </a:p>
          <a:p>
            <a:pPr algn="ctr"/>
            <a:r>
              <a:rPr lang="cs-CZ" sz="1155" b="1" dirty="0">
                <a:solidFill>
                  <a:srgbClr val="0070C0"/>
                </a:solidFill>
              </a:rPr>
              <a:t>Modře</a:t>
            </a:r>
            <a:r>
              <a:rPr lang="cs-CZ" sz="1155" dirty="0"/>
              <a:t> vyznačte poměr, k němuž jste došli na konci workshopu. </a:t>
            </a:r>
            <a:endParaRPr lang="en-GB" sz="1155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2A81D0-E0FC-407D-B5EE-72FC1184B5D2}"/>
              </a:ext>
            </a:extLst>
          </p:cNvPr>
          <p:cNvSpPr txBox="1"/>
          <p:nvPr/>
        </p:nvSpPr>
        <p:spPr>
          <a:xfrm>
            <a:off x="10492100" y="7781985"/>
            <a:ext cx="224956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60" dirty="0"/>
              <a:t>Prezenční výuka (face to face)</a:t>
            </a:r>
            <a:endParaRPr lang="en-GB" sz="126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A47A92F-BDE5-4EAE-AA56-1E2E1A083471}"/>
              </a:ext>
            </a:extLst>
          </p:cNvPr>
          <p:cNvSpPr txBox="1"/>
          <p:nvPr/>
        </p:nvSpPr>
        <p:spPr>
          <a:xfrm>
            <a:off x="5731427" y="7800518"/>
            <a:ext cx="1861129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60" dirty="0"/>
              <a:t>Online</a:t>
            </a:r>
            <a:r>
              <a:rPr lang="cs-CZ" sz="1260" dirty="0"/>
              <a:t> (distanční) výuka</a:t>
            </a:r>
            <a:endParaRPr lang="en-GB" sz="126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6C848E-D2FC-478D-B822-5BCBC71A20E6}"/>
              </a:ext>
            </a:extLst>
          </p:cNvPr>
          <p:cNvSpPr txBox="1"/>
          <p:nvPr/>
        </p:nvSpPr>
        <p:spPr>
          <a:xfrm>
            <a:off x="7592557" y="8157493"/>
            <a:ext cx="305929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60" b="1" dirty="0"/>
              <a:t>Poměr mezi distanční a prezenční výukou</a:t>
            </a:r>
            <a:endParaRPr lang="en-GB" sz="1260" b="1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5ECCD6B-158F-4406-8F00-6DF5CE1BB8D9}"/>
              </a:ext>
            </a:extLst>
          </p:cNvPr>
          <p:cNvGrpSpPr/>
          <p:nvPr/>
        </p:nvGrpSpPr>
        <p:grpSpPr>
          <a:xfrm>
            <a:off x="47832" y="3560145"/>
            <a:ext cx="5683595" cy="4034862"/>
            <a:chOff x="29689" y="2460423"/>
            <a:chExt cx="3827607" cy="260169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8A15BE8-B947-4373-BAD0-75BD8F5AD9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85" r="-1"/>
            <a:stretch/>
          </p:blipFill>
          <p:spPr>
            <a:xfrm>
              <a:off x="29689" y="2460423"/>
              <a:ext cx="3827607" cy="2601697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AAE2D29-06AF-4103-B386-069261BC9657}"/>
                </a:ext>
              </a:extLst>
            </p:cNvPr>
            <p:cNvSpPr/>
            <p:nvPr/>
          </p:nvSpPr>
          <p:spPr>
            <a:xfrm>
              <a:off x="122222" y="4573379"/>
              <a:ext cx="879659" cy="22623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GB" sz="1680" b="1" dirty="0"/>
                <a:t>@ABC_LD</a:t>
              </a:r>
            </a:p>
          </p:txBody>
        </p:sp>
      </p:grpSp>
      <p:pic>
        <p:nvPicPr>
          <p:cNvPr id="39" name="Picture 38" descr="http://mirrors.creativecommons.org/presskit/buttons/88x31/png/by-nc-sa.png">
            <a:extLst>
              <a:ext uri="{FF2B5EF4-FFF2-40B4-BE49-F238E27FC236}">
                <a16:creationId xmlns:a16="http://schemas.microsoft.com/office/drawing/2014/main" id="{B6D79AA4-C715-4FC8-81DC-F8A6B3D1E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66" y="8906726"/>
            <a:ext cx="1880740" cy="65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120E042-D3A2-452E-A7CC-E4D740D8FF61}"/>
              </a:ext>
            </a:extLst>
          </p:cNvPr>
          <p:cNvSpPr txBox="1"/>
          <p:nvPr/>
        </p:nvSpPr>
        <p:spPr>
          <a:xfrm>
            <a:off x="1303130" y="6828155"/>
            <a:ext cx="1254959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80" b="1" dirty="0"/>
              <a:t>@ABCtoVLE</a:t>
            </a:r>
          </a:p>
        </p:txBody>
      </p:sp>
      <p:pic>
        <p:nvPicPr>
          <p:cNvPr id="43" name="Picture 7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879" y="7518427"/>
            <a:ext cx="1182814" cy="1083208"/>
          </a:xfrm>
          <a:prstGeom prst="rect">
            <a:avLst/>
          </a:prstGeom>
        </p:spPr>
      </p:pic>
      <p:pic>
        <p:nvPicPr>
          <p:cNvPr id="44" name="Picture 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041" y="7485570"/>
            <a:ext cx="1221289" cy="1097300"/>
          </a:xfrm>
          <a:prstGeom prst="rect">
            <a:avLst/>
          </a:prstGeom>
        </p:spPr>
      </p:pic>
      <p:pic>
        <p:nvPicPr>
          <p:cNvPr id="45" name="Picture 7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680" y="7512461"/>
            <a:ext cx="1302984" cy="1152157"/>
          </a:xfrm>
          <a:prstGeom prst="rect">
            <a:avLst/>
          </a:prstGeom>
        </p:spPr>
      </p:pic>
      <p:sp>
        <p:nvSpPr>
          <p:cNvPr id="46" name="TextBox 65"/>
          <p:cNvSpPr txBox="1"/>
          <p:nvPr/>
        </p:nvSpPr>
        <p:spPr>
          <a:xfrm>
            <a:off x="9033105" y="7658974"/>
            <a:ext cx="340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C00000"/>
                </a:solidFill>
              </a:rPr>
              <a:t>x</a:t>
            </a:r>
          </a:p>
        </p:txBody>
      </p:sp>
      <p:sp>
        <p:nvSpPr>
          <p:cNvPr id="47" name="TextBox 81"/>
          <p:cNvSpPr txBox="1"/>
          <p:nvPr/>
        </p:nvSpPr>
        <p:spPr>
          <a:xfrm>
            <a:off x="9442656" y="7672868"/>
            <a:ext cx="340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x</a:t>
            </a:r>
          </a:p>
        </p:txBody>
      </p:sp>
      <p:grpSp>
        <p:nvGrpSpPr>
          <p:cNvPr id="71" name="Skupina 70"/>
          <p:cNvGrpSpPr/>
          <p:nvPr/>
        </p:nvGrpSpPr>
        <p:grpSpPr>
          <a:xfrm>
            <a:off x="5764973" y="537935"/>
            <a:ext cx="6832600" cy="5476702"/>
            <a:chOff x="4572000" y="453961"/>
            <a:chExt cx="4421367" cy="3620273"/>
          </a:xfrm>
        </p:grpSpPr>
        <p:pic>
          <p:nvPicPr>
            <p:cNvPr id="72" name="Picture 8">
              <a:extLst>
                <a:ext uri="{FF2B5EF4-FFF2-40B4-BE49-F238E27FC236}">
                  <a16:creationId xmlns:a16="http://schemas.microsoft.com/office/drawing/2014/main" id="{C3831E78-1D8B-4B8A-A628-068CC3411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4582" y="796970"/>
              <a:ext cx="2610257" cy="3003230"/>
            </a:xfrm>
            <a:prstGeom prst="rect">
              <a:avLst/>
            </a:prstGeom>
          </p:spPr>
        </p:pic>
        <p:sp>
          <p:nvSpPr>
            <p:cNvPr id="73" name="TextBox 29">
              <a:extLst>
                <a:ext uri="{FF2B5EF4-FFF2-40B4-BE49-F238E27FC236}">
                  <a16:creationId xmlns:a16="http://schemas.microsoft.com/office/drawing/2014/main" id="{CECD3391-196A-4D8F-8243-87EA80CBFC23}"/>
                </a:ext>
              </a:extLst>
            </p:cNvPr>
            <p:cNvSpPr txBox="1"/>
            <p:nvPr/>
          </p:nvSpPr>
          <p:spPr>
            <a:xfrm>
              <a:off x="5672691" y="453961"/>
              <a:ext cx="1569030" cy="244140"/>
            </a:xfrm>
            <a:prstGeom prst="rect">
              <a:avLst/>
            </a:prstGeom>
            <a:solidFill>
              <a:srgbClr val="A2F5ED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800" dirty="0" smtClean="0"/>
                <a:t>Získávání znalostí</a:t>
              </a:r>
              <a:endParaRPr lang="en-GB" sz="1800" dirty="0"/>
            </a:p>
          </p:txBody>
        </p:sp>
        <p:sp>
          <p:nvSpPr>
            <p:cNvPr id="74" name="TextBox 30">
              <a:extLst>
                <a:ext uri="{FF2B5EF4-FFF2-40B4-BE49-F238E27FC236}">
                  <a16:creationId xmlns:a16="http://schemas.microsoft.com/office/drawing/2014/main" id="{530BF04B-608A-4238-A0BD-6A07D806B246}"/>
                </a:ext>
              </a:extLst>
            </p:cNvPr>
            <p:cNvSpPr txBox="1"/>
            <p:nvPr/>
          </p:nvSpPr>
          <p:spPr>
            <a:xfrm>
              <a:off x="5849980" y="3830094"/>
              <a:ext cx="1378276" cy="244140"/>
            </a:xfrm>
            <a:prstGeom prst="rect">
              <a:avLst/>
            </a:prstGeom>
            <a:solidFill>
              <a:srgbClr val="F8807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800" dirty="0" smtClean="0"/>
                <a:t>Prozkoumávání</a:t>
              </a:r>
              <a:endParaRPr lang="en-GB" sz="1800" dirty="0"/>
            </a:p>
          </p:txBody>
        </p:sp>
        <p:sp>
          <p:nvSpPr>
            <p:cNvPr id="75" name="TextBox 31">
              <a:extLst>
                <a:ext uri="{FF2B5EF4-FFF2-40B4-BE49-F238E27FC236}">
                  <a16:creationId xmlns:a16="http://schemas.microsoft.com/office/drawing/2014/main" id="{9A5CEF99-623E-46FF-9A97-BD8A8786AEB1}"/>
                </a:ext>
              </a:extLst>
            </p:cNvPr>
            <p:cNvSpPr txBox="1"/>
            <p:nvPr/>
          </p:nvSpPr>
          <p:spPr>
            <a:xfrm>
              <a:off x="4572000" y="1136233"/>
              <a:ext cx="1198158" cy="244140"/>
            </a:xfrm>
            <a:prstGeom prst="rect">
              <a:avLst/>
            </a:prstGeom>
            <a:solidFill>
              <a:srgbClr val="BDEA7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800" dirty="0" smtClean="0"/>
                <a:t>Tvorba</a:t>
              </a:r>
              <a:endParaRPr lang="en-GB" sz="1400" dirty="0"/>
            </a:p>
          </p:txBody>
        </p:sp>
        <p:sp>
          <p:nvSpPr>
            <p:cNvPr id="76" name="TextBox 32">
              <a:extLst>
                <a:ext uri="{FF2B5EF4-FFF2-40B4-BE49-F238E27FC236}">
                  <a16:creationId xmlns:a16="http://schemas.microsoft.com/office/drawing/2014/main" id="{75801B86-2DFC-40B8-8794-61E417F8B8A3}"/>
                </a:ext>
              </a:extLst>
            </p:cNvPr>
            <p:cNvSpPr txBox="1"/>
            <p:nvPr/>
          </p:nvSpPr>
          <p:spPr>
            <a:xfrm>
              <a:off x="4572000" y="3109935"/>
              <a:ext cx="1155306" cy="244140"/>
            </a:xfrm>
            <a:prstGeom prst="rect">
              <a:avLst/>
            </a:prstGeom>
            <a:solidFill>
              <a:srgbClr val="BB98DC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dirty="0" smtClean="0"/>
                <a:t>P</a:t>
              </a:r>
              <a:r>
                <a:rPr lang="cs-CZ" sz="1800" dirty="0" err="1" smtClean="0"/>
                <a:t>rocvičování</a:t>
              </a:r>
              <a:endParaRPr lang="en-GB" sz="1800" dirty="0"/>
            </a:p>
          </p:txBody>
        </p:sp>
        <p:sp>
          <p:nvSpPr>
            <p:cNvPr id="77" name="TextBox 33">
              <a:extLst>
                <a:ext uri="{FF2B5EF4-FFF2-40B4-BE49-F238E27FC236}">
                  <a16:creationId xmlns:a16="http://schemas.microsoft.com/office/drawing/2014/main" id="{A4CC0A5C-0654-46ED-96E2-DDECA5A6E148}"/>
                </a:ext>
              </a:extLst>
            </p:cNvPr>
            <p:cNvSpPr txBox="1"/>
            <p:nvPr/>
          </p:nvSpPr>
          <p:spPr>
            <a:xfrm>
              <a:off x="7662154" y="3083492"/>
              <a:ext cx="1331213" cy="244140"/>
            </a:xfrm>
            <a:prstGeom prst="rect">
              <a:avLst/>
            </a:prstGeom>
            <a:solidFill>
              <a:srgbClr val="7AAEE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dirty="0" smtClean="0"/>
                <a:t>Dis</a:t>
              </a:r>
              <a:r>
                <a:rPr lang="cs-CZ" sz="1800" dirty="0" smtClean="0"/>
                <a:t>kuse</a:t>
              </a:r>
              <a:endParaRPr lang="en-GB" sz="1800" dirty="0"/>
            </a:p>
          </p:txBody>
        </p:sp>
        <p:sp>
          <p:nvSpPr>
            <p:cNvPr id="78" name="TextBox 34">
              <a:extLst>
                <a:ext uri="{FF2B5EF4-FFF2-40B4-BE49-F238E27FC236}">
                  <a16:creationId xmlns:a16="http://schemas.microsoft.com/office/drawing/2014/main" id="{966E3A2D-F063-4B13-8A8D-99FFBCD5B4D4}"/>
                </a:ext>
              </a:extLst>
            </p:cNvPr>
            <p:cNvSpPr txBox="1"/>
            <p:nvPr/>
          </p:nvSpPr>
          <p:spPr>
            <a:xfrm>
              <a:off x="7635968" y="1136233"/>
              <a:ext cx="1346487" cy="244140"/>
            </a:xfrm>
            <a:prstGeom prst="rect">
              <a:avLst/>
            </a:prstGeom>
            <a:solidFill>
              <a:srgbClr val="FFD21A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800" dirty="0" smtClean="0"/>
                <a:t>Spolupráce</a:t>
              </a:r>
              <a:endParaRPr lang="en-GB" sz="1800" dirty="0"/>
            </a:p>
          </p:txBody>
        </p:sp>
        <p:grpSp>
          <p:nvGrpSpPr>
            <p:cNvPr id="79" name="Skupina 78"/>
            <p:cNvGrpSpPr/>
            <p:nvPr/>
          </p:nvGrpSpPr>
          <p:grpSpPr>
            <a:xfrm>
              <a:off x="5707279" y="1239462"/>
              <a:ext cx="1534442" cy="1618096"/>
              <a:chOff x="5707279" y="1239462"/>
              <a:chExt cx="1534442" cy="1618096"/>
            </a:xfrm>
          </p:grpSpPr>
          <p:grpSp>
            <p:nvGrpSpPr>
              <p:cNvPr id="80" name="Skupina 79"/>
              <p:cNvGrpSpPr/>
              <p:nvPr/>
            </p:nvGrpSpPr>
            <p:grpSpPr>
              <a:xfrm>
                <a:off x="5849980" y="1239462"/>
                <a:ext cx="1391741" cy="1618096"/>
                <a:chOff x="5849980" y="1239462"/>
                <a:chExt cx="1391741" cy="1618096"/>
              </a:xfrm>
            </p:grpSpPr>
            <p:cxnSp>
              <p:nvCxnSpPr>
                <p:cNvPr id="89" name="Přímá spojnice 88"/>
                <p:cNvCxnSpPr/>
                <p:nvPr/>
              </p:nvCxnSpPr>
              <p:spPr>
                <a:xfrm>
                  <a:off x="6480505" y="1239462"/>
                  <a:ext cx="761216" cy="621995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Přímá spojnice 89"/>
                <p:cNvCxnSpPr/>
                <p:nvPr/>
              </p:nvCxnSpPr>
              <p:spPr>
                <a:xfrm flipH="1">
                  <a:off x="6855623" y="1858281"/>
                  <a:ext cx="375119" cy="66245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Přímá spojnice 90"/>
                <p:cNvCxnSpPr/>
                <p:nvPr/>
              </p:nvCxnSpPr>
              <p:spPr>
                <a:xfrm flipH="1">
                  <a:off x="6469684" y="2512231"/>
                  <a:ext cx="391100" cy="34532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Přímá spojnice 91"/>
                <p:cNvCxnSpPr/>
                <p:nvPr/>
              </p:nvCxnSpPr>
              <p:spPr>
                <a:xfrm flipH="1" flipV="1">
                  <a:off x="5849980" y="2656165"/>
                  <a:ext cx="634906" cy="193786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Přímá spojnice 92"/>
                <p:cNvCxnSpPr/>
                <p:nvPr/>
              </p:nvCxnSpPr>
              <p:spPr>
                <a:xfrm flipV="1">
                  <a:off x="5849981" y="1975471"/>
                  <a:ext cx="109775" cy="683166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Přímá spojnice 93"/>
                <p:cNvCxnSpPr/>
                <p:nvPr/>
              </p:nvCxnSpPr>
              <p:spPr>
                <a:xfrm flipV="1">
                  <a:off x="5959756" y="1239462"/>
                  <a:ext cx="520749" cy="737048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2" name="Skupina 81"/>
              <p:cNvGrpSpPr/>
              <p:nvPr/>
            </p:nvGrpSpPr>
            <p:grpSpPr>
              <a:xfrm>
                <a:off x="5707279" y="1533525"/>
                <a:ext cx="1414621" cy="1172010"/>
                <a:chOff x="5707279" y="1533525"/>
                <a:chExt cx="1414621" cy="1172010"/>
              </a:xfrm>
            </p:grpSpPr>
            <p:cxnSp>
              <p:nvCxnSpPr>
                <p:cNvPr id="83" name="Přímá spojnice 82"/>
                <p:cNvCxnSpPr/>
                <p:nvPr/>
              </p:nvCxnSpPr>
              <p:spPr>
                <a:xfrm flipH="1">
                  <a:off x="5708468" y="1533525"/>
                  <a:ext cx="772037" cy="306801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Přímá spojnice 83"/>
                <p:cNvCxnSpPr/>
                <p:nvPr/>
              </p:nvCxnSpPr>
              <p:spPr>
                <a:xfrm>
                  <a:off x="5707279" y="1836072"/>
                  <a:ext cx="395865" cy="684659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Přímá spojnice 84"/>
                <p:cNvCxnSpPr/>
                <p:nvPr/>
              </p:nvCxnSpPr>
              <p:spPr>
                <a:xfrm>
                  <a:off x="6093786" y="2501799"/>
                  <a:ext cx="391100" cy="203736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Přímá spojnice 85"/>
                <p:cNvCxnSpPr/>
                <p:nvPr/>
              </p:nvCxnSpPr>
              <p:spPr>
                <a:xfrm flipV="1">
                  <a:off x="6477285" y="2504624"/>
                  <a:ext cx="383499" cy="200204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Přímá spojnice 86"/>
                <p:cNvCxnSpPr/>
                <p:nvPr/>
              </p:nvCxnSpPr>
              <p:spPr>
                <a:xfrm flipV="1">
                  <a:off x="6864629" y="1922000"/>
                  <a:ext cx="250183" cy="578156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Přímá spojnice 87"/>
                <p:cNvCxnSpPr/>
                <p:nvPr/>
              </p:nvCxnSpPr>
              <p:spPr>
                <a:xfrm flipH="1" flipV="1">
                  <a:off x="6475931" y="1533526"/>
                  <a:ext cx="645969" cy="384006"/>
                </a:xfrm>
                <a:prstGeom prst="line">
                  <a:avLst/>
                </a:prstGeom>
                <a:ln w="127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95" name="TextBox 77"/>
          <p:cNvSpPr txBox="1"/>
          <p:nvPr/>
        </p:nvSpPr>
        <p:spPr>
          <a:xfrm>
            <a:off x="11129357" y="2550655"/>
            <a:ext cx="14265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Po workshop</a:t>
            </a:r>
            <a:r>
              <a:rPr lang="cs-CZ" sz="1600" dirty="0" smtClean="0"/>
              <a:t>u</a:t>
            </a:r>
            <a:endParaRPr lang="en-GB" sz="1600" dirty="0"/>
          </a:p>
        </p:txBody>
      </p:sp>
      <p:cxnSp>
        <p:nvCxnSpPr>
          <p:cNvPr id="96" name="Straight Connector 79"/>
          <p:cNvCxnSpPr/>
          <p:nvPr/>
        </p:nvCxnSpPr>
        <p:spPr>
          <a:xfrm flipV="1">
            <a:off x="9588500" y="2758766"/>
            <a:ext cx="1574800" cy="5194305"/>
          </a:xfrm>
          <a:prstGeom prst="line">
            <a:avLst/>
          </a:prstGeom>
          <a:ln w="19050">
            <a:solidFill>
              <a:srgbClr val="002060"/>
            </a:solidFill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80"/>
          <p:cNvCxnSpPr/>
          <p:nvPr/>
        </p:nvCxnSpPr>
        <p:spPr>
          <a:xfrm>
            <a:off x="9712435" y="2493702"/>
            <a:ext cx="1450865" cy="135073"/>
          </a:xfrm>
          <a:prstGeom prst="line">
            <a:avLst/>
          </a:prstGeom>
          <a:ln w="19050">
            <a:solidFill>
              <a:srgbClr val="002060"/>
            </a:solidFill>
            <a:prstDash val="sysDot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94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6313" y="-138113"/>
            <a:ext cx="14754225" cy="9877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6818" y="1439071"/>
            <a:ext cx="4514850" cy="4429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110" y="264390"/>
            <a:ext cx="12085983" cy="90724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110" y="264390"/>
            <a:ext cx="12310110" cy="96658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968" y="-329040"/>
            <a:ext cx="13009251" cy="107290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78618" y="-329039"/>
            <a:ext cx="13180218" cy="997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-6779"/>
            <a:ext cx="12801600" cy="494733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GB" sz="2940" dirty="0">
                <a:solidFill>
                  <a:schemeClr val="bg1"/>
                </a:solidFill>
                <a:latin typeface="+mn-lt"/>
              </a:rPr>
              <a:t>Arena Blended Connected (ABC) Learning Design </a:t>
            </a:r>
            <a:r>
              <a:rPr lang="cs-CZ" sz="2940" dirty="0" smtClean="0">
                <a:solidFill>
                  <a:schemeClr val="bg1"/>
                </a:solidFill>
                <a:latin typeface="+mn-lt"/>
              </a:rPr>
              <a:t>– plán rozvržení úkolů</a:t>
            </a:r>
            <a:endParaRPr lang="en-GB" sz="2940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34462" y="787887"/>
          <a:ext cx="12379568" cy="81614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09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9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0931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ysClr val="windowText" lastClr="000000"/>
                          </a:solidFill>
                        </a:rPr>
                        <a:t>Činnosti a úkoly členů týmu</a:t>
                      </a:r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chemeClr val="tx1"/>
                          </a:solidFill>
                        </a:rPr>
                        <a:t>Kdo provede/v jakém termínu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110"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endParaRPr lang="en-GB" sz="12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endParaRPr lang="en-GB" sz="12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endParaRPr lang="en-GB" sz="12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endParaRPr lang="en-GB" sz="12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endParaRPr lang="en-GB" sz="12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endParaRPr lang="en-GB" sz="12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endParaRPr lang="en-GB" sz="12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endParaRPr lang="en-GB" sz="12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330">
                <a:tc>
                  <a:txBody>
                    <a:bodyPr/>
                    <a:lstStyle/>
                    <a:p>
                      <a:endParaRPr lang="en-GB" sz="12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endParaRPr lang="en-GB" sz="12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endParaRPr lang="en-GB" sz="12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endParaRPr lang="en-GB" sz="12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endParaRPr lang="en-GB" sz="12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endParaRPr lang="en-GB" sz="12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endParaRPr lang="en-GB" sz="12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endParaRPr lang="en-GB" sz="12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endParaRPr lang="en-GB" sz="12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  <a:p>
                      <a:endParaRPr lang="en-GB" sz="1200" dirty="0">
                        <a:solidFill>
                          <a:schemeClr val="bg2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/>
                      </a:r>
                      <a:br>
                        <a:rPr lang="en-GB" dirty="0"/>
                      </a:br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220"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7720"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590261" y="9303026"/>
            <a:ext cx="11211339" cy="298174"/>
          </a:xfrm>
          <a:solidFill>
            <a:schemeClr val="accent1">
              <a:lumMod val="50000"/>
            </a:schemeClr>
          </a:solidFill>
        </p:spPr>
        <p:txBody>
          <a:bodyPr anchor="ctr">
            <a:noAutofit/>
          </a:bodyPr>
          <a:lstStyle/>
          <a:p>
            <a:pPr algn="l"/>
            <a:r>
              <a:rPr lang="en-GB" sz="850" dirty="0">
                <a:solidFill>
                  <a:schemeClr val="bg1"/>
                </a:solidFill>
              </a:rPr>
              <a:t>ABC Learning Design workshop by Clive Young and Natasa Perovic, UCL. (2015).Learning types, Laurillard, D. (2012). Resources available from </a:t>
            </a:r>
            <a:r>
              <a:rPr lang="en-GB" sz="850">
                <a:solidFill>
                  <a:schemeClr val="bg1"/>
                </a:solidFill>
              </a:rPr>
              <a:t>https://abc-ld.org</a:t>
            </a:r>
            <a:endParaRPr lang="en-GB" sz="850" dirty="0">
              <a:solidFill>
                <a:schemeClr val="bg1"/>
              </a:solidFill>
            </a:endParaRPr>
          </a:p>
        </p:txBody>
      </p:sp>
      <p:pic>
        <p:nvPicPr>
          <p:cNvPr id="7" name="Picture 6" descr="http://mirrors.creativecommons.org/presskit/buttons/88x31/png/by-nc-s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43505"/>
            <a:ext cx="1590261" cy="55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8261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11" b="928"/>
          <a:stretch/>
        </p:blipFill>
        <p:spPr>
          <a:xfrm>
            <a:off x="1292087" y="850753"/>
            <a:ext cx="11329255" cy="84721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9248385"/>
            <a:ext cx="64008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/>
              <a:t>https://blogs.ucl.ac.uk/abc-ld/home/abc-learning-types-tools/</a:t>
            </a:r>
          </a:p>
        </p:txBody>
      </p:sp>
      <p:sp>
        <p:nvSpPr>
          <p:cNvPr id="5" name="Rectangle 4"/>
          <p:cNvSpPr/>
          <p:nvPr/>
        </p:nvSpPr>
        <p:spPr>
          <a:xfrm>
            <a:off x="-388" y="10447"/>
            <a:ext cx="12801600" cy="646331"/>
          </a:xfrm>
          <a:prstGeom prst="rect">
            <a:avLst/>
          </a:prstGeom>
          <a:solidFill>
            <a:srgbClr val="2B416D"/>
          </a:solidFill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ABC Learning Design</a:t>
            </a:r>
          </a:p>
        </p:txBody>
      </p:sp>
    </p:spTree>
    <p:extLst>
      <p:ext uri="{BB962C8B-B14F-4D97-AF65-F5344CB8AC3E}">
        <p14:creationId xmlns:p14="http://schemas.microsoft.com/office/powerpoint/2010/main" val="29976405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TextBox 297">
            <a:extLst>
              <a:ext uri="{FF2B5EF4-FFF2-40B4-BE49-F238E27FC236}">
                <a16:creationId xmlns:a16="http://schemas.microsoft.com/office/drawing/2014/main" id="{749C04E8-9856-4260-B792-D5A4B28DB3ED}"/>
              </a:ext>
            </a:extLst>
          </p:cNvPr>
          <p:cNvSpPr txBox="1"/>
          <p:nvPr/>
        </p:nvSpPr>
        <p:spPr>
          <a:xfrm>
            <a:off x="10441305" y="1209041"/>
            <a:ext cx="689612" cy="19037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637" dirty="0"/>
              <a:t>Recommended</a:t>
            </a:r>
          </a:p>
        </p:txBody>
      </p:sp>
      <p:sp>
        <p:nvSpPr>
          <p:cNvPr id="312" name="Rectangle 7">
            <a:extLst>
              <a:ext uri="{FF2B5EF4-FFF2-40B4-BE49-F238E27FC236}">
                <a16:creationId xmlns:a16="http://schemas.microsoft.com/office/drawing/2014/main" id="{9E7D888F-C84F-42E1-A7E6-C1F7E326C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723" y="1488903"/>
            <a:ext cx="566737" cy="582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2267" tIns="11134" rIns="22267" bIns="11134" anchor="ctr">
            <a:spAutoFit/>
          </a:bodyPr>
          <a:lstStyle/>
          <a:p>
            <a:pPr defTabSz="222684">
              <a:defRPr/>
            </a:pPr>
            <a:r>
              <a:rPr lang="en-US" sz="455" dirty="0">
                <a:hlinkClick r:id="rId4"/>
              </a:rPr>
              <a:t>  </a:t>
            </a:r>
            <a:r>
              <a:rPr lang="en-US" sz="455" dirty="0"/>
              <a:t>             </a:t>
            </a:r>
            <a:br>
              <a:rPr lang="en-US" sz="455" dirty="0"/>
            </a:br>
            <a:r>
              <a:rPr lang="en-US" sz="455" dirty="0"/>
              <a:t>This work is licensed under a </a:t>
            </a:r>
            <a:r>
              <a:rPr lang="en-US" sz="455" dirty="0">
                <a:hlinkClick r:id="rId4"/>
              </a:rPr>
              <a:t>Creative Commons Attribution-</a:t>
            </a:r>
            <a:r>
              <a:rPr lang="en-US" sz="455" dirty="0" err="1">
                <a:hlinkClick r:id="rId4"/>
              </a:rPr>
              <a:t>NonCommercial</a:t>
            </a:r>
            <a:r>
              <a:rPr lang="en-US" sz="455" dirty="0">
                <a:hlinkClick r:id="rId4"/>
              </a:rPr>
              <a:t>-</a:t>
            </a:r>
            <a:r>
              <a:rPr lang="en-US" sz="455" dirty="0" err="1">
                <a:hlinkClick r:id="rId4"/>
              </a:rPr>
              <a:t>ShareAlike</a:t>
            </a:r>
            <a:r>
              <a:rPr lang="en-US" sz="455" dirty="0">
                <a:hlinkClick r:id="rId4"/>
              </a:rPr>
              <a:t> 4.0 International License</a:t>
            </a:r>
            <a:r>
              <a:rPr lang="en-US" sz="455" dirty="0"/>
              <a:t> </a:t>
            </a:r>
          </a:p>
        </p:txBody>
      </p:sp>
      <p:pic>
        <p:nvPicPr>
          <p:cNvPr id="27652" name="Picture 8" descr="Creative Commons Licence">
            <a:hlinkClick r:id="rId4"/>
            <a:extLst>
              <a:ext uri="{FF2B5EF4-FFF2-40B4-BE49-F238E27FC236}">
                <a16:creationId xmlns:a16="http://schemas.microsoft.com/office/drawing/2014/main" id="{F758E7AF-E80F-4349-8FC5-4BB3B6E89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8" y="1362394"/>
            <a:ext cx="284480" cy="1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4" name="Rectangle 313">
            <a:extLst>
              <a:ext uri="{FF2B5EF4-FFF2-40B4-BE49-F238E27FC236}">
                <a16:creationId xmlns:a16="http://schemas.microsoft.com/office/drawing/2014/main" id="{D4B93C5D-39CE-4268-878A-AFC8A9BC980D}"/>
              </a:ext>
            </a:extLst>
          </p:cNvPr>
          <p:cNvSpPr/>
          <p:nvPr/>
        </p:nvSpPr>
        <p:spPr>
          <a:xfrm>
            <a:off x="437833" y="1146810"/>
            <a:ext cx="808990" cy="30239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sz="455" b="1" dirty="0">
                <a:solidFill>
                  <a:schemeClr val="accent1">
                    <a:lumMod val="50000"/>
                  </a:schemeClr>
                </a:solidFill>
              </a:rPr>
              <a:t>@ABCtoVLE</a:t>
            </a:r>
          </a:p>
          <a:p>
            <a:pPr>
              <a:defRPr/>
            </a:pPr>
            <a:r>
              <a:rPr lang="en-GB" sz="455" b="1" dirty="0">
                <a:solidFill>
                  <a:schemeClr val="accent1">
                    <a:lumMod val="50000"/>
                  </a:schemeClr>
                </a:solidFill>
              </a:rPr>
              <a:t>https://abc-ld.org/abc-to-vle/</a:t>
            </a:r>
          </a:p>
        </p:txBody>
      </p:sp>
      <p:sp>
        <p:nvSpPr>
          <p:cNvPr id="273" name="TextBox 272">
            <a:extLst>
              <a:ext uri="{FF2B5EF4-FFF2-40B4-BE49-F238E27FC236}">
                <a16:creationId xmlns:a16="http://schemas.microsoft.com/office/drawing/2014/main" id="{3061158E-B73C-4307-AB66-E12304DF08B2}"/>
              </a:ext>
            </a:extLst>
          </p:cNvPr>
          <p:cNvSpPr txBox="1"/>
          <p:nvPr/>
        </p:nvSpPr>
        <p:spPr>
          <a:xfrm>
            <a:off x="10436861" y="1100139"/>
            <a:ext cx="534121" cy="19037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637" dirty="0"/>
              <a:t>Supported</a:t>
            </a:r>
          </a:p>
        </p:txBody>
      </p:sp>
      <p:sp>
        <p:nvSpPr>
          <p:cNvPr id="304" name="TextBox 303">
            <a:extLst>
              <a:ext uri="{FF2B5EF4-FFF2-40B4-BE49-F238E27FC236}">
                <a16:creationId xmlns:a16="http://schemas.microsoft.com/office/drawing/2014/main" id="{34047AF0-5953-409A-BA6C-1221CE9CC44B}"/>
              </a:ext>
            </a:extLst>
          </p:cNvPr>
          <p:cNvSpPr txBox="1"/>
          <p:nvPr/>
        </p:nvSpPr>
        <p:spPr>
          <a:xfrm>
            <a:off x="10436860" y="1333501"/>
            <a:ext cx="564578" cy="19037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637" dirty="0"/>
              <a:t>Recognised</a:t>
            </a:r>
          </a:p>
        </p:txBody>
      </p:sp>
      <p:sp>
        <p:nvSpPr>
          <p:cNvPr id="311" name="Rectangle 310">
            <a:extLst>
              <a:ext uri="{FF2B5EF4-FFF2-40B4-BE49-F238E27FC236}">
                <a16:creationId xmlns:a16="http://schemas.microsoft.com/office/drawing/2014/main" id="{D2BEFDD7-2E28-42C2-9573-FB8A526A6AFE}"/>
              </a:ext>
            </a:extLst>
          </p:cNvPr>
          <p:cNvSpPr/>
          <p:nvPr/>
        </p:nvSpPr>
        <p:spPr>
          <a:xfrm>
            <a:off x="10052369" y="806769"/>
            <a:ext cx="843501" cy="2759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409" b="1" dirty="0">
                <a:solidFill>
                  <a:schemeClr val="bg1"/>
                </a:solidFill>
              </a:rPr>
              <a:t>@ABCtoVLE</a:t>
            </a:r>
          </a:p>
          <a:p>
            <a:pPr>
              <a:defRPr/>
            </a:pPr>
            <a:r>
              <a:rPr lang="en-GB" sz="409" b="1" dirty="0">
                <a:solidFill>
                  <a:schemeClr val="bg1"/>
                </a:solidFill>
              </a:rPr>
              <a:t>https://abc-ld.org/abc-to-vle/</a:t>
            </a:r>
          </a:p>
          <a:p>
            <a:pPr>
              <a:defRPr/>
            </a:pPr>
            <a:endParaRPr lang="en-GB" sz="375" dirty="0">
              <a:solidFill>
                <a:schemeClr val="bg1"/>
              </a:solidFill>
            </a:endParaRPr>
          </a:p>
        </p:txBody>
      </p:sp>
      <p:graphicFrame>
        <p:nvGraphicFramePr>
          <p:cNvPr id="27657" name="Chart 241">
            <a:extLst>
              <a:ext uri="{FF2B5EF4-FFF2-40B4-BE49-F238E27FC236}">
                <a16:creationId xmlns:a16="http://schemas.microsoft.com/office/drawing/2014/main" id="{C9B05D57-6C3D-4EC4-8535-0F495704F403}"/>
              </a:ext>
            </a:extLst>
          </p:cNvPr>
          <p:cNvGraphicFramePr>
            <a:graphicFrameLocks/>
          </p:cNvGraphicFramePr>
          <p:nvPr/>
        </p:nvGraphicFramePr>
        <p:xfrm>
          <a:off x="3129280" y="2278063"/>
          <a:ext cx="6803073" cy="5491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Chart" r:id="rId6" imgW="4865030" imgH="3932261" progId="Excel.Chart.8">
                  <p:embed/>
                </p:oleObj>
              </mc:Choice>
              <mc:Fallback>
                <p:oleObj name="Chart" r:id="rId6" imgW="4865030" imgH="3932261" progId="Excel.Chart.8">
                  <p:embed/>
                  <p:pic>
                    <p:nvPicPr>
                      <p:cNvPr id="27657" name="Chart 241">
                        <a:extLst>
                          <a:ext uri="{FF2B5EF4-FFF2-40B4-BE49-F238E27FC236}">
                            <a16:creationId xmlns:a16="http://schemas.microsoft.com/office/drawing/2014/main" id="{C9B05D57-6C3D-4EC4-8535-0F495704F403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9280" y="2278063"/>
                        <a:ext cx="6803073" cy="54917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1" name="TextBox 280">
            <a:extLst>
              <a:ext uri="{FF2B5EF4-FFF2-40B4-BE49-F238E27FC236}">
                <a16:creationId xmlns:a16="http://schemas.microsoft.com/office/drawing/2014/main" id="{D8E7B383-A437-4BDA-BBDC-826CAEA7E704}"/>
              </a:ext>
            </a:extLst>
          </p:cNvPr>
          <p:cNvSpPr txBox="1"/>
          <p:nvPr/>
        </p:nvSpPr>
        <p:spPr>
          <a:xfrm rot="16200000">
            <a:off x="3456085" y="4820051"/>
            <a:ext cx="570990" cy="23224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09" b="1" dirty="0">
                <a:ln w="0"/>
              </a:rPr>
              <a:t>Practice</a:t>
            </a:r>
          </a:p>
        </p:txBody>
      </p:sp>
      <p:cxnSp>
        <p:nvCxnSpPr>
          <p:cNvPr id="307" name="Straight Connector 306">
            <a:extLst>
              <a:ext uri="{FF2B5EF4-FFF2-40B4-BE49-F238E27FC236}">
                <a16:creationId xmlns:a16="http://schemas.microsoft.com/office/drawing/2014/main" id="{534F5283-AB83-4018-8DC7-CF33B46AAC43}"/>
              </a:ext>
            </a:extLst>
          </p:cNvPr>
          <p:cNvCxnSpPr/>
          <p:nvPr/>
        </p:nvCxnSpPr>
        <p:spPr>
          <a:xfrm>
            <a:off x="10067926" y="1169035"/>
            <a:ext cx="360045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Connector 308">
            <a:extLst>
              <a:ext uri="{FF2B5EF4-FFF2-40B4-BE49-F238E27FC236}">
                <a16:creationId xmlns:a16="http://schemas.microsoft.com/office/drawing/2014/main" id="{2A481010-4B4F-4436-80AA-968C1F399323}"/>
              </a:ext>
            </a:extLst>
          </p:cNvPr>
          <p:cNvCxnSpPr/>
          <p:nvPr/>
        </p:nvCxnSpPr>
        <p:spPr>
          <a:xfrm>
            <a:off x="10067926" y="1291273"/>
            <a:ext cx="360045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Connector 309">
            <a:extLst>
              <a:ext uri="{FF2B5EF4-FFF2-40B4-BE49-F238E27FC236}">
                <a16:creationId xmlns:a16="http://schemas.microsoft.com/office/drawing/2014/main" id="{F9B3ED25-09CC-45EF-A68E-A65ABE7582AB}"/>
              </a:ext>
            </a:extLst>
          </p:cNvPr>
          <p:cNvCxnSpPr/>
          <p:nvPr/>
        </p:nvCxnSpPr>
        <p:spPr>
          <a:xfrm>
            <a:off x="10063481" y="1406843"/>
            <a:ext cx="360045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Oval 137">
            <a:extLst>
              <a:ext uri="{FF2B5EF4-FFF2-40B4-BE49-F238E27FC236}">
                <a16:creationId xmlns:a16="http://schemas.microsoft.com/office/drawing/2014/main" id="{6590F14B-F4EE-4C0B-969B-980B55517452}"/>
              </a:ext>
            </a:extLst>
          </p:cNvPr>
          <p:cNvSpPr/>
          <p:nvPr/>
        </p:nvSpPr>
        <p:spPr>
          <a:xfrm>
            <a:off x="3856038" y="2744788"/>
            <a:ext cx="4516120" cy="4516120"/>
          </a:xfrm>
          <a:prstGeom prst="ellipse">
            <a:avLst/>
          </a:prstGeom>
          <a:noFill/>
          <a:ln w="381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644" tIns="21822" rIns="43644" bIns="21822" anchor="ctr"/>
          <a:lstStyle/>
          <a:p>
            <a:pPr algn="ctr">
              <a:defRPr/>
            </a:pPr>
            <a:endParaRPr lang="en-GB" sz="101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AD1EDF-FE06-49D5-B6E6-D1F9B4DA4B06}"/>
              </a:ext>
            </a:extLst>
          </p:cNvPr>
          <p:cNvSpPr txBox="1"/>
          <p:nvPr/>
        </p:nvSpPr>
        <p:spPr>
          <a:xfrm rot="2274277">
            <a:off x="7148811" y="2938706"/>
            <a:ext cx="726481" cy="23224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09" b="1" dirty="0">
                <a:ln w="0"/>
              </a:rPr>
              <a:t>Acquisition</a:t>
            </a:r>
          </a:p>
        </p:txBody>
      </p:sp>
      <p:sp>
        <p:nvSpPr>
          <p:cNvPr id="277" name="TextBox 276">
            <a:extLst>
              <a:ext uri="{FF2B5EF4-FFF2-40B4-BE49-F238E27FC236}">
                <a16:creationId xmlns:a16="http://schemas.microsoft.com/office/drawing/2014/main" id="{33182FF8-5762-48E0-A9C4-FB5547D7D2D8}"/>
              </a:ext>
            </a:extLst>
          </p:cNvPr>
          <p:cNvSpPr txBox="1"/>
          <p:nvPr/>
        </p:nvSpPr>
        <p:spPr>
          <a:xfrm rot="5400000">
            <a:off x="8099006" y="4884504"/>
            <a:ext cx="841897" cy="23224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09" b="1" dirty="0">
                <a:ln w="0"/>
              </a:rPr>
              <a:t>Collaboration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:a16="http://schemas.microsoft.com/office/drawing/2014/main" id="{0CF707EF-BA52-4C10-8BD9-6E06289CA843}"/>
              </a:ext>
            </a:extLst>
          </p:cNvPr>
          <p:cNvSpPr txBox="1"/>
          <p:nvPr/>
        </p:nvSpPr>
        <p:spPr>
          <a:xfrm rot="19341390">
            <a:off x="7159777" y="6830303"/>
            <a:ext cx="691215" cy="23224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09" b="1" dirty="0">
                <a:ln w="0"/>
              </a:rPr>
              <a:t>Discussion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id="{DE37C7FB-FAA4-4AC9-B1C1-CB2F803A79BF}"/>
              </a:ext>
            </a:extLst>
          </p:cNvPr>
          <p:cNvSpPr txBox="1"/>
          <p:nvPr/>
        </p:nvSpPr>
        <p:spPr>
          <a:xfrm rot="2121365">
            <a:off x="4490758" y="6919203"/>
            <a:ext cx="813043" cy="23224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09" b="1" dirty="0">
                <a:ln w="0"/>
              </a:rPr>
              <a:t>Investigation</a:t>
            </a:r>
          </a:p>
        </p:txBody>
      </p:sp>
      <p:sp>
        <p:nvSpPr>
          <p:cNvPr id="280" name="TextBox 279">
            <a:extLst>
              <a:ext uri="{FF2B5EF4-FFF2-40B4-BE49-F238E27FC236}">
                <a16:creationId xmlns:a16="http://schemas.microsoft.com/office/drawing/2014/main" id="{94DEAC53-CDF9-4C5A-AAFC-5E13B8593B15}"/>
              </a:ext>
            </a:extLst>
          </p:cNvPr>
          <p:cNvSpPr txBox="1"/>
          <p:nvPr/>
        </p:nvSpPr>
        <p:spPr>
          <a:xfrm rot="19722118">
            <a:off x="4492485" y="2862029"/>
            <a:ext cx="718466" cy="23224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909" b="1" dirty="0">
                <a:ln w="0"/>
              </a:rPr>
              <a:t>Production</a:t>
            </a:r>
          </a:p>
        </p:txBody>
      </p:sp>
      <p:sp>
        <p:nvSpPr>
          <p:cNvPr id="324" name="Oval 323">
            <a:extLst>
              <a:ext uri="{FF2B5EF4-FFF2-40B4-BE49-F238E27FC236}">
                <a16:creationId xmlns:a16="http://schemas.microsoft.com/office/drawing/2014/main" id="{0784F66E-819B-4430-B8CA-A5B221552AC5}"/>
              </a:ext>
            </a:extLst>
          </p:cNvPr>
          <p:cNvSpPr/>
          <p:nvPr/>
        </p:nvSpPr>
        <p:spPr>
          <a:xfrm>
            <a:off x="4949508" y="3847148"/>
            <a:ext cx="2320290" cy="2320290"/>
          </a:xfrm>
          <a:prstGeom prst="ellipse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644" tIns="21822" rIns="43644" bIns="21822" anchor="ctr"/>
          <a:lstStyle/>
          <a:p>
            <a:pPr algn="ctr">
              <a:defRPr/>
            </a:pPr>
            <a:endParaRPr lang="en-GB" sz="1011"/>
          </a:p>
        </p:txBody>
      </p:sp>
      <p:sp>
        <p:nvSpPr>
          <p:cNvPr id="325" name="Oval 324">
            <a:extLst>
              <a:ext uri="{FF2B5EF4-FFF2-40B4-BE49-F238E27FC236}">
                <a16:creationId xmlns:a16="http://schemas.microsoft.com/office/drawing/2014/main" id="{B81BDF6A-3815-4E0F-8ACD-B31893E4CF2C}"/>
              </a:ext>
            </a:extLst>
          </p:cNvPr>
          <p:cNvSpPr/>
          <p:nvPr/>
        </p:nvSpPr>
        <p:spPr>
          <a:xfrm>
            <a:off x="4478338" y="3380423"/>
            <a:ext cx="3271520" cy="3271520"/>
          </a:xfrm>
          <a:prstGeom prst="ellipse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644" tIns="21822" rIns="43644" bIns="21822" anchor="ctr"/>
          <a:lstStyle/>
          <a:p>
            <a:pPr algn="ctr">
              <a:defRPr/>
            </a:pPr>
            <a:endParaRPr lang="en-GB" sz="1011"/>
          </a:p>
        </p:txBody>
      </p:sp>
      <p:pic>
        <p:nvPicPr>
          <p:cNvPr id="27670" name="Picture 24">
            <a:extLst>
              <a:ext uri="{FF2B5EF4-FFF2-40B4-BE49-F238E27FC236}">
                <a16:creationId xmlns:a16="http://schemas.microsoft.com/office/drawing/2014/main" id="{4C91192B-6CBF-4890-8502-7718091204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24" y="5754054"/>
            <a:ext cx="342265" cy="10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1" name="Picture 4" descr="Image result for blackboard collaborate">
            <a:extLst>
              <a:ext uri="{FF2B5EF4-FFF2-40B4-BE49-F238E27FC236}">
                <a16:creationId xmlns:a16="http://schemas.microsoft.com/office/drawing/2014/main" id="{449A1E5F-C149-495D-9B57-5C4D4402F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340" y="4100513"/>
            <a:ext cx="277813" cy="9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2" name="Picture 8">
            <a:extLst>
              <a:ext uri="{FF2B5EF4-FFF2-40B4-BE49-F238E27FC236}">
                <a16:creationId xmlns:a16="http://schemas.microsoft.com/office/drawing/2014/main" id="{6DDB5CE8-58A9-4C0C-B27D-0AE0949AFC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919" y="5082858"/>
            <a:ext cx="342265" cy="11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3" name="Picture 6" descr="MyPortfolio @ UCL">
            <a:extLst>
              <a:ext uri="{FF2B5EF4-FFF2-40B4-BE49-F238E27FC236}">
                <a16:creationId xmlns:a16="http://schemas.microsoft.com/office/drawing/2014/main" id="{C00A77E1-3E53-4EFA-9FE8-B10FABD18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420" y="4873944"/>
            <a:ext cx="328930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4" name="Picture 34">
            <a:extLst>
              <a:ext uri="{FF2B5EF4-FFF2-40B4-BE49-F238E27FC236}">
                <a16:creationId xmlns:a16="http://schemas.microsoft.com/office/drawing/2014/main" id="{EA951697-487A-40AA-81D9-F4B6DEBD2A1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261" y="4302760"/>
            <a:ext cx="324485" cy="9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5" name="Picture 35">
            <a:extLst>
              <a:ext uri="{FF2B5EF4-FFF2-40B4-BE49-F238E27FC236}">
                <a16:creationId xmlns:a16="http://schemas.microsoft.com/office/drawing/2014/main" id="{8CAE6198-2E12-4515-AEFF-CDA71D47051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091" y="4736148"/>
            <a:ext cx="371158" cy="8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6" name="Picture 8" descr="http://howto.wikispaces.umb.edu/file/view/echo360-logo.jpg/545175194/echo360-logo.jpg">
            <a:extLst>
              <a:ext uri="{FF2B5EF4-FFF2-40B4-BE49-F238E27FC236}">
                <a16:creationId xmlns:a16="http://schemas.microsoft.com/office/drawing/2014/main" id="{94AA71FC-6D78-434B-A59E-1F71986FB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431" y="3962719"/>
            <a:ext cx="288925" cy="11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7" name="Picture 58">
            <a:extLst>
              <a:ext uri="{FF2B5EF4-FFF2-40B4-BE49-F238E27FC236}">
                <a16:creationId xmlns:a16="http://schemas.microsoft.com/office/drawing/2014/main" id="{F6000CB6-7CD6-484D-A7EF-EE5953B7FF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525" y="4296093"/>
            <a:ext cx="320040" cy="11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8" name="Picture 4102">
            <a:extLst>
              <a:ext uri="{FF2B5EF4-FFF2-40B4-BE49-F238E27FC236}">
                <a16:creationId xmlns:a16="http://schemas.microsoft.com/office/drawing/2014/main" id="{D7A18A28-A2A8-4D34-8167-0EAB9EC1ACE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130" y="6054091"/>
            <a:ext cx="302260" cy="10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9" name="Picture 16">
            <a:extLst>
              <a:ext uri="{FF2B5EF4-FFF2-40B4-BE49-F238E27FC236}">
                <a16:creationId xmlns:a16="http://schemas.microsoft.com/office/drawing/2014/main" id="{21A1D91D-9DBF-463F-A82E-4D1B7852905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129" y="5491799"/>
            <a:ext cx="242252" cy="64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0" name="Picture 4">
            <a:extLst>
              <a:ext uri="{FF2B5EF4-FFF2-40B4-BE49-F238E27FC236}">
                <a16:creationId xmlns:a16="http://schemas.microsoft.com/office/drawing/2014/main" id="{8B410745-7D86-4B67-8D66-E0210D5D6E8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648" y="3740468"/>
            <a:ext cx="415607" cy="10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1" name="Picture 2" descr="http://endnote.innerve8ltd.netdna-cdn.com/sites/en/files/endnote_logo.png">
            <a:extLst>
              <a:ext uri="{FF2B5EF4-FFF2-40B4-BE49-F238E27FC236}">
                <a16:creationId xmlns:a16="http://schemas.microsoft.com/office/drawing/2014/main" id="{BE39CDE2-A550-4B88-A188-EE3C6BAB4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465" y="5582921"/>
            <a:ext cx="375603" cy="11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2" name="Picture 44">
            <a:extLst>
              <a:ext uri="{FF2B5EF4-FFF2-40B4-BE49-F238E27FC236}">
                <a16:creationId xmlns:a16="http://schemas.microsoft.com/office/drawing/2014/main" id="{56B16835-FAD5-499B-B07C-614AF08E27A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733" y="6031865"/>
            <a:ext cx="291147" cy="9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3" name="Picture 343">
            <a:extLst>
              <a:ext uri="{FF2B5EF4-FFF2-40B4-BE49-F238E27FC236}">
                <a16:creationId xmlns:a16="http://schemas.microsoft.com/office/drawing/2014/main" id="{68001380-908B-4110-B079-CA5E54F7A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259" y="5000626"/>
            <a:ext cx="277812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4" name="Picture 4102">
            <a:extLst>
              <a:ext uri="{FF2B5EF4-FFF2-40B4-BE49-F238E27FC236}">
                <a16:creationId xmlns:a16="http://schemas.microsoft.com/office/drawing/2014/main" id="{A0FF9BE2-8B03-44C9-B378-3DEB28E8DE2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036" y="5153979"/>
            <a:ext cx="300038" cy="11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5" name="Picture 16">
            <a:extLst>
              <a:ext uri="{FF2B5EF4-FFF2-40B4-BE49-F238E27FC236}">
                <a16:creationId xmlns:a16="http://schemas.microsoft.com/office/drawing/2014/main" id="{613E72AA-7FBE-4028-8E74-73897057A6C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155" y="4091624"/>
            <a:ext cx="242253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6" name="Picture 30">
            <a:extLst>
              <a:ext uri="{FF2B5EF4-FFF2-40B4-BE49-F238E27FC236}">
                <a16:creationId xmlns:a16="http://schemas.microsoft.com/office/drawing/2014/main" id="{E111C1C3-4241-47DB-8202-72D0758311B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4058286"/>
            <a:ext cx="251143" cy="13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7" name="Picture 30">
            <a:extLst>
              <a:ext uri="{FF2B5EF4-FFF2-40B4-BE49-F238E27FC236}">
                <a16:creationId xmlns:a16="http://schemas.microsoft.com/office/drawing/2014/main" id="{EE953FA8-909F-4D80-818B-7F8617C7C4F1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220" y="5347336"/>
            <a:ext cx="251143" cy="10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8" name="Picture 30">
            <a:extLst>
              <a:ext uri="{FF2B5EF4-FFF2-40B4-BE49-F238E27FC236}">
                <a16:creationId xmlns:a16="http://schemas.microsoft.com/office/drawing/2014/main" id="{A61E8132-E28C-4AAA-AEF7-62F5EB80193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165" y="4440556"/>
            <a:ext cx="251143" cy="13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9" name="Picture 30">
            <a:extLst>
              <a:ext uri="{FF2B5EF4-FFF2-40B4-BE49-F238E27FC236}">
                <a16:creationId xmlns:a16="http://schemas.microsoft.com/office/drawing/2014/main" id="{1E1C6FCA-33AD-4F9E-8E5A-0A22B453D35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841" y="3809365"/>
            <a:ext cx="253365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90" name="Picture 16">
            <a:extLst>
              <a:ext uri="{FF2B5EF4-FFF2-40B4-BE49-F238E27FC236}">
                <a16:creationId xmlns:a16="http://schemas.microsoft.com/office/drawing/2014/main" id="{1B334001-9751-48FD-B7EA-F660B21B13F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910" y="4531679"/>
            <a:ext cx="242253" cy="64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91" name="Picture 16">
            <a:extLst>
              <a:ext uri="{FF2B5EF4-FFF2-40B4-BE49-F238E27FC236}">
                <a16:creationId xmlns:a16="http://schemas.microsoft.com/office/drawing/2014/main" id="{07FFD793-CA6B-4A2A-AC8C-86AC2016CBE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665" y="4138295"/>
            <a:ext cx="240030" cy="6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92" name="Picture 16">
            <a:extLst>
              <a:ext uri="{FF2B5EF4-FFF2-40B4-BE49-F238E27FC236}">
                <a16:creationId xmlns:a16="http://schemas.microsoft.com/office/drawing/2014/main" id="{3B000D66-0561-44D5-8AF1-9E4ACAE9186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060" y="3460434"/>
            <a:ext cx="242253" cy="64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93" name="Picture 353">
            <a:extLst>
              <a:ext uri="{FF2B5EF4-FFF2-40B4-BE49-F238E27FC236}">
                <a16:creationId xmlns:a16="http://schemas.microsoft.com/office/drawing/2014/main" id="{E167ECC7-BA85-4442-8D60-6BE834DA0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778" y="6300788"/>
            <a:ext cx="355600" cy="10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94" name="Picture 354">
            <a:extLst>
              <a:ext uri="{FF2B5EF4-FFF2-40B4-BE49-F238E27FC236}">
                <a16:creationId xmlns:a16="http://schemas.microsoft.com/office/drawing/2014/main" id="{F8252CEF-6E58-4802-A91C-7EEDD52F4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493" y="3584894"/>
            <a:ext cx="355600" cy="10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95" name="Picture 28">
            <a:extLst>
              <a:ext uri="{FF2B5EF4-FFF2-40B4-BE49-F238E27FC236}">
                <a16:creationId xmlns:a16="http://schemas.microsoft.com/office/drawing/2014/main" id="{A14ADA02-F50C-4EB8-89D8-D32225707D7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060" y="3378200"/>
            <a:ext cx="295593" cy="7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96" name="Picture 4100">
            <a:extLst>
              <a:ext uri="{FF2B5EF4-FFF2-40B4-BE49-F238E27FC236}">
                <a16:creationId xmlns:a16="http://schemas.microsoft.com/office/drawing/2014/main" id="{14703E45-4659-41AB-A7A8-1B787EACAC1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1" y="4485005"/>
            <a:ext cx="308928" cy="12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97" name="Picture 76">
            <a:extLst>
              <a:ext uri="{FF2B5EF4-FFF2-40B4-BE49-F238E27FC236}">
                <a16:creationId xmlns:a16="http://schemas.microsoft.com/office/drawing/2014/main" id="{C1068A14-198D-4D4B-9C37-5C716F5DDA2C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004" y="3596005"/>
            <a:ext cx="368935" cy="7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98" name="Picture 6">
            <a:extLst>
              <a:ext uri="{FF2B5EF4-FFF2-40B4-BE49-F238E27FC236}">
                <a16:creationId xmlns:a16="http://schemas.microsoft.com/office/drawing/2014/main" id="{B784D4FF-6DCB-433F-9A12-26E6C6E37BF0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865" y="4640580"/>
            <a:ext cx="340043" cy="12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99" name="Picture 1">
            <a:extLst>
              <a:ext uri="{FF2B5EF4-FFF2-40B4-BE49-F238E27FC236}">
                <a16:creationId xmlns:a16="http://schemas.microsoft.com/office/drawing/2014/main" id="{E3735908-FC12-4A07-A31D-8204CFABF90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645" y="4793934"/>
            <a:ext cx="373380" cy="128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00" name="Picture 360">
            <a:extLst>
              <a:ext uri="{FF2B5EF4-FFF2-40B4-BE49-F238E27FC236}">
                <a16:creationId xmlns:a16="http://schemas.microsoft.com/office/drawing/2014/main" id="{D514EA85-C8FE-4D72-93F9-956013264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791" y="3084830"/>
            <a:ext cx="335598" cy="10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01" name="Picture 76">
            <a:extLst>
              <a:ext uri="{FF2B5EF4-FFF2-40B4-BE49-F238E27FC236}">
                <a16:creationId xmlns:a16="http://schemas.microsoft.com/office/drawing/2014/main" id="{68ACF696-E528-4C21-A499-DEA54A9EA8D0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860" y="5567364"/>
            <a:ext cx="331153" cy="64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02" name="Picture 74">
            <a:extLst>
              <a:ext uri="{FF2B5EF4-FFF2-40B4-BE49-F238E27FC236}">
                <a16:creationId xmlns:a16="http://schemas.microsoft.com/office/drawing/2014/main" id="{64BFE598-93DC-48B9-8C7A-228BC3BC330E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35" b="5551"/>
          <a:stretch>
            <a:fillRect/>
          </a:stretch>
        </p:blipFill>
        <p:spPr bwMode="auto">
          <a:xfrm>
            <a:off x="5429568" y="6663055"/>
            <a:ext cx="104457" cy="8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03" name="Picture 77">
            <a:extLst>
              <a:ext uri="{FF2B5EF4-FFF2-40B4-BE49-F238E27FC236}">
                <a16:creationId xmlns:a16="http://schemas.microsoft.com/office/drawing/2014/main" id="{79E43A98-E9B2-474A-B4BB-E50B58D6C614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200" y="5113973"/>
            <a:ext cx="393383" cy="9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04" name="Picture 75">
            <a:extLst>
              <a:ext uri="{FF2B5EF4-FFF2-40B4-BE49-F238E27FC236}">
                <a16:creationId xmlns:a16="http://schemas.microsoft.com/office/drawing/2014/main" id="{B8A6F03B-E5C8-4956-B13D-2AB1FB25BE52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609" y="3549333"/>
            <a:ext cx="377825" cy="11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05" name="Picture 75">
            <a:extLst>
              <a:ext uri="{FF2B5EF4-FFF2-40B4-BE49-F238E27FC236}">
                <a16:creationId xmlns:a16="http://schemas.microsoft.com/office/drawing/2014/main" id="{02DFF97C-B237-417E-B764-5C17162504AF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424" y="4969510"/>
            <a:ext cx="377825" cy="11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06" name="Picture 75">
            <a:extLst>
              <a:ext uri="{FF2B5EF4-FFF2-40B4-BE49-F238E27FC236}">
                <a16:creationId xmlns:a16="http://schemas.microsoft.com/office/drawing/2014/main" id="{E4617222-7016-4287-BF85-F2ABD8E2AAA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709" y="5989638"/>
            <a:ext cx="377825" cy="11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07" name="Picture 1">
            <a:extLst>
              <a:ext uri="{FF2B5EF4-FFF2-40B4-BE49-F238E27FC236}">
                <a16:creationId xmlns:a16="http://schemas.microsoft.com/office/drawing/2014/main" id="{33102CA0-A2BE-4283-8163-79FC4A9A0E78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213" y="6371909"/>
            <a:ext cx="371157" cy="126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08" name="Picture 4">
            <a:extLst>
              <a:ext uri="{FF2B5EF4-FFF2-40B4-BE49-F238E27FC236}">
                <a16:creationId xmlns:a16="http://schemas.microsoft.com/office/drawing/2014/main" id="{12287998-8E5B-4507-9873-86469BEC082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783" y="3582670"/>
            <a:ext cx="417830" cy="10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09" name="Picture 4">
            <a:extLst>
              <a:ext uri="{FF2B5EF4-FFF2-40B4-BE49-F238E27FC236}">
                <a16:creationId xmlns:a16="http://schemas.microsoft.com/office/drawing/2014/main" id="{05A12DFD-3521-43FC-8862-A4942CFECF57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571" y="4611688"/>
            <a:ext cx="415608" cy="10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10" name="Picture 20">
            <a:extLst>
              <a:ext uri="{FF2B5EF4-FFF2-40B4-BE49-F238E27FC236}">
                <a16:creationId xmlns:a16="http://schemas.microsoft.com/office/drawing/2014/main" id="{1B774CDF-E2C9-4CD9-A10D-84BBF1D79C22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540" y="3233739"/>
            <a:ext cx="251143" cy="15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11" name="Picture 4103">
            <a:extLst>
              <a:ext uri="{FF2B5EF4-FFF2-40B4-BE49-F238E27FC236}">
                <a16:creationId xmlns:a16="http://schemas.microsoft.com/office/drawing/2014/main" id="{5B971A8B-B390-45A9-A478-368047054017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028" y="3460434"/>
            <a:ext cx="442277" cy="12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12" name="Picture 4103">
            <a:extLst>
              <a:ext uri="{FF2B5EF4-FFF2-40B4-BE49-F238E27FC236}">
                <a16:creationId xmlns:a16="http://schemas.microsoft.com/office/drawing/2014/main" id="{AE9C6A11-F790-4987-854B-CEEBC8A12EFD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058" y="4553904"/>
            <a:ext cx="442277" cy="12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13" name="Picture 373">
            <a:extLst>
              <a:ext uri="{FF2B5EF4-FFF2-40B4-BE49-F238E27FC236}">
                <a16:creationId xmlns:a16="http://schemas.microsoft.com/office/drawing/2014/main" id="{5D135356-B90D-4BB4-9E90-E549E5D8A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193" y="3278188"/>
            <a:ext cx="335597" cy="9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14" name="Picture 374">
            <a:extLst>
              <a:ext uri="{FF2B5EF4-FFF2-40B4-BE49-F238E27FC236}">
                <a16:creationId xmlns:a16="http://schemas.microsoft.com/office/drawing/2014/main" id="{F62E0CA8-A828-405F-BEAB-E92698B40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733" y="4691698"/>
            <a:ext cx="335597" cy="9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15" name="Picture 375">
            <a:extLst>
              <a:ext uri="{FF2B5EF4-FFF2-40B4-BE49-F238E27FC236}">
                <a16:creationId xmlns:a16="http://schemas.microsoft.com/office/drawing/2014/main" id="{54DA22B8-4DF8-4228-A33A-DC128B492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26" y="6225223"/>
            <a:ext cx="335598" cy="9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16" name="Picture 77">
            <a:extLst>
              <a:ext uri="{FF2B5EF4-FFF2-40B4-BE49-F238E27FC236}">
                <a16:creationId xmlns:a16="http://schemas.microsoft.com/office/drawing/2014/main" id="{B641AD62-F150-4116-ADD3-19C8B42625C7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684" y="3238184"/>
            <a:ext cx="395605" cy="1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17" name="Picture 75">
            <a:extLst>
              <a:ext uri="{FF2B5EF4-FFF2-40B4-BE49-F238E27FC236}">
                <a16:creationId xmlns:a16="http://schemas.microsoft.com/office/drawing/2014/main" id="{0085F881-6872-428F-B4D0-F33C013D8248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1" y="6734175"/>
            <a:ext cx="377825" cy="11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18" name="Picture 378">
            <a:extLst>
              <a:ext uri="{FF2B5EF4-FFF2-40B4-BE49-F238E27FC236}">
                <a16:creationId xmlns:a16="http://schemas.microsoft.com/office/drawing/2014/main" id="{64D1E6B8-13AE-4979-A21E-BA2F71E56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324" y="4216083"/>
            <a:ext cx="448945" cy="7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19" name="Picture 380">
            <a:extLst>
              <a:ext uri="{FF2B5EF4-FFF2-40B4-BE49-F238E27FC236}">
                <a16:creationId xmlns:a16="http://schemas.microsoft.com/office/drawing/2014/main" id="{E71A837A-A5E8-470F-998A-4F1381D40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179" y="5242878"/>
            <a:ext cx="448945" cy="7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20" name="Picture 382">
            <a:extLst>
              <a:ext uri="{FF2B5EF4-FFF2-40B4-BE49-F238E27FC236}">
                <a16:creationId xmlns:a16="http://schemas.microsoft.com/office/drawing/2014/main" id="{9F501D06-5746-4FE4-A355-485930528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8749" y="5651818"/>
            <a:ext cx="280035" cy="9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21" name="Picture 383">
            <a:extLst>
              <a:ext uri="{FF2B5EF4-FFF2-40B4-BE49-F238E27FC236}">
                <a16:creationId xmlns:a16="http://schemas.microsoft.com/office/drawing/2014/main" id="{18A7A14E-678D-400C-9988-FF103CFB4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773" y="6351906"/>
            <a:ext cx="353377" cy="12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22" name="Picture 384">
            <a:extLst>
              <a:ext uri="{FF2B5EF4-FFF2-40B4-BE49-F238E27FC236}">
                <a16:creationId xmlns:a16="http://schemas.microsoft.com/office/drawing/2014/main" id="{0038388C-2BEE-4149-90E3-5890D0579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746" y="5798503"/>
            <a:ext cx="353378" cy="1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23" name="Picture 385">
            <a:extLst>
              <a:ext uri="{FF2B5EF4-FFF2-40B4-BE49-F238E27FC236}">
                <a16:creationId xmlns:a16="http://schemas.microsoft.com/office/drawing/2014/main" id="{BBD0E1E9-B0DF-483C-9894-1A42BB4FF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4" y="5536248"/>
            <a:ext cx="448945" cy="7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24" name="Picture 386">
            <a:extLst>
              <a:ext uri="{FF2B5EF4-FFF2-40B4-BE49-F238E27FC236}">
                <a16:creationId xmlns:a16="http://schemas.microsoft.com/office/drawing/2014/main" id="{E91359F3-1291-41C5-9A1F-CC318AF5F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039" y="5547360"/>
            <a:ext cx="448945" cy="7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25" name="Picture 387">
            <a:extLst>
              <a:ext uri="{FF2B5EF4-FFF2-40B4-BE49-F238E27FC236}">
                <a16:creationId xmlns:a16="http://schemas.microsoft.com/office/drawing/2014/main" id="{19B75887-1693-47A4-95A3-B5F06F65B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519" y="5276215"/>
            <a:ext cx="446722" cy="7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26" name="Picture 388">
            <a:extLst>
              <a:ext uri="{FF2B5EF4-FFF2-40B4-BE49-F238E27FC236}">
                <a16:creationId xmlns:a16="http://schemas.microsoft.com/office/drawing/2014/main" id="{F2C4ABDA-1E59-4010-A800-B2ED07291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216" y="4322763"/>
            <a:ext cx="448945" cy="7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27" name="Picture 393">
            <a:extLst>
              <a:ext uri="{FF2B5EF4-FFF2-40B4-BE49-F238E27FC236}">
                <a16:creationId xmlns:a16="http://schemas.microsoft.com/office/drawing/2014/main" id="{8092A9CC-ED67-428A-9E68-8BA6183D5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13" y="4071620"/>
            <a:ext cx="131127" cy="11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28" name="Picture 396">
            <a:extLst>
              <a:ext uri="{FF2B5EF4-FFF2-40B4-BE49-F238E27FC236}">
                <a16:creationId xmlns:a16="http://schemas.microsoft.com/office/drawing/2014/main" id="{4173C1A7-B493-4D2F-A014-E3E972D25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1" y="5085080"/>
            <a:ext cx="122238" cy="10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29" name="Picture 406">
            <a:extLst>
              <a:ext uri="{FF2B5EF4-FFF2-40B4-BE49-F238E27FC236}">
                <a16:creationId xmlns:a16="http://schemas.microsoft.com/office/drawing/2014/main" id="{EEFFE3E9-81F4-4D13-A883-9D8588BF9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184" y="3982720"/>
            <a:ext cx="135572" cy="12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30" name="Picture 409">
            <a:extLst>
              <a:ext uri="{FF2B5EF4-FFF2-40B4-BE49-F238E27FC236}">
                <a16:creationId xmlns:a16="http://schemas.microsoft.com/office/drawing/2014/main" id="{85C7D069-3F1C-4108-99D0-D99854F3C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483" y="4829494"/>
            <a:ext cx="124460" cy="1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31" name="Picture 411">
            <a:extLst>
              <a:ext uri="{FF2B5EF4-FFF2-40B4-BE49-F238E27FC236}">
                <a16:creationId xmlns:a16="http://schemas.microsoft.com/office/drawing/2014/main" id="{CE2AE116-F3F5-46F4-8FA1-FA3FEAD4F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435" y="5082859"/>
            <a:ext cx="124460" cy="1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32" name="Picture 413">
            <a:extLst>
              <a:ext uri="{FF2B5EF4-FFF2-40B4-BE49-F238E27FC236}">
                <a16:creationId xmlns:a16="http://schemas.microsoft.com/office/drawing/2014/main" id="{A8CC0AB6-7A4A-4C22-9FA1-BCF533633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144" y="4873944"/>
            <a:ext cx="126682" cy="1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33" name="Picture 415">
            <a:extLst>
              <a:ext uri="{FF2B5EF4-FFF2-40B4-BE49-F238E27FC236}">
                <a16:creationId xmlns:a16="http://schemas.microsoft.com/office/drawing/2014/main" id="{93B0B0B8-2970-4342-B77F-496167B7B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964" y="4665029"/>
            <a:ext cx="126682" cy="1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34" name="Picture 417">
            <a:extLst>
              <a:ext uri="{FF2B5EF4-FFF2-40B4-BE49-F238E27FC236}">
                <a16:creationId xmlns:a16="http://schemas.microsoft.com/office/drawing/2014/main" id="{244D15AE-FB13-40AA-89A6-C0FFAAD35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895" y="4565015"/>
            <a:ext cx="126683" cy="10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35" name="Picture 422">
            <a:extLst>
              <a:ext uri="{FF2B5EF4-FFF2-40B4-BE49-F238E27FC236}">
                <a16:creationId xmlns:a16="http://schemas.microsoft.com/office/drawing/2014/main" id="{2583B550-0EE6-4552-80CD-45A8859E6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028" y="5291773"/>
            <a:ext cx="104457" cy="12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36" name="Picture 424">
            <a:extLst>
              <a:ext uri="{FF2B5EF4-FFF2-40B4-BE49-F238E27FC236}">
                <a16:creationId xmlns:a16="http://schemas.microsoft.com/office/drawing/2014/main" id="{8431E536-9945-4391-A0FA-9D160824F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930" y="5273994"/>
            <a:ext cx="117793" cy="11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37" name="Picture 436">
            <a:extLst>
              <a:ext uri="{FF2B5EF4-FFF2-40B4-BE49-F238E27FC236}">
                <a16:creationId xmlns:a16="http://schemas.microsoft.com/office/drawing/2014/main" id="{72C7DAE7-8792-4C86-9A52-44EC7FD67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121" y="4400551"/>
            <a:ext cx="86678" cy="12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38" name="Picture 437">
            <a:extLst>
              <a:ext uri="{FF2B5EF4-FFF2-40B4-BE49-F238E27FC236}">
                <a16:creationId xmlns:a16="http://schemas.microsoft.com/office/drawing/2014/main" id="{6E3408FF-EE80-4203-B818-05C9A5169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658" y="4422776"/>
            <a:ext cx="124460" cy="128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39" name="Picture 438">
            <a:extLst>
              <a:ext uri="{FF2B5EF4-FFF2-40B4-BE49-F238E27FC236}">
                <a16:creationId xmlns:a16="http://schemas.microsoft.com/office/drawing/2014/main" id="{FF49E546-9C5D-4197-B678-A6946F229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544" y="4847273"/>
            <a:ext cx="126682" cy="8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40" name="Picture 34">
            <a:extLst>
              <a:ext uri="{FF2B5EF4-FFF2-40B4-BE49-F238E27FC236}">
                <a16:creationId xmlns:a16="http://schemas.microsoft.com/office/drawing/2014/main" id="{C7B288E9-D0E3-4634-A989-EA43F7722EB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166" y="4149408"/>
            <a:ext cx="324485" cy="9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41" name="Picture 34">
            <a:extLst>
              <a:ext uri="{FF2B5EF4-FFF2-40B4-BE49-F238E27FC236}">
                <a16:creationId xmlns:a16="http://schemas.microsoft.com/office/drawing/2014/main" id="{DAB09F06-F62A-4CF6-ADFE-361826D8D1B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6" y="4798378"/>
            <a:ext cx="324485" cy="9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42" name="Picture 34">
            <a:extLst>
              <a:ext uri="{FF2B5EF4-FFF2-40B4-BE49-F238E27FC236}">
                <a16:creationId xmlns:a16="http://schemas.microsoft.com/office/drawing/2014/main" id="{B709F340-41F0-4261-9489-0C7B6DAF95B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4956175"/>
            <a:ext cx="324485" cy="9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43" name="Picture 16">
            <a:extLst>
              <a:ext uri="{FF2B5EF4-FFF2-40B4-BE49-F238E27FC236}">
                <a16:creationId xmlns:a16="http://schemas.microsoft.com/office/drawing/2014/main" id="{1C8D0406-C233-47BB-85FF-4E8DA9AACAD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328" y="5765166"/>
            <a:ext cx="240030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44" name="Picture 16">
            <a:extLst>
              <a:ext uri="{FF2B5EF4-FFF2-40B4-BE49-F238E27FC236}">
                <a16:creationId xmlns:a16="http://schemas.microsoft.com/office/drawing/2014/main" id="{40434AC8-CD17-46E9-921A-EE92558FBA6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5" y="6316345"/>
            <a:ext cx="242253" cy="6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45" name="Picture 17">
            <a:extLst>
              <a:ext uri="{FF2B5EF4-FFF2-40B4-BE49-F238E27FC236}">
                <a16:creationId xmlns:a16="http://schemas.microsoft.com/office/drawing/2014/main" id="{255E9FD0-39D7-44CE-9D58-052B299BE839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241" y="6505258"/>
            <a:ext cx="351155" cy="9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46" name="Picture 17">
            <a:extLst>
              <a:ext uri="{FF2B5EF4-FFF2-40B4-BE49-F238E27FC236}">
                <a16:creationId xmlns:a16="http://schemas.microsoft.com/office/drawing/2014/main" id="{E5E3D312-D954-4CC9-8C8C-ADFF6389522A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309" y="4389438"/>
            <a:ext cx="351155" cy="9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47" name="Picture 446">
            <a:extLst>
              <a:ext uri="{FF2B5EF4-FFF2-40B4-BE49-F238E27FC236}">
                <a16:creationId xmlns:a16="http://schemas.microsoft.com/office/drawing/2014/main" id="{FEFE4BF6-0171-4ABB-8386-F8E023AA2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1" y="3247073"/>
            <a:ext cx="102235" cy="10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48" name="Picture 447">
            <a:extLst>
              <a:ext uri="{FF2B5EF4-FFF2-40B4-BE49-F238E27FC236}">
                <a16:creationId xmlns:a16="http://schemas.microsoft.com/office/drawing/2014/main" id="{9D81451E-54EF-4562-9212-0BA3B370A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085" y="4947286"/>
            <a:ext cx="177800" cy="13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49" name="Picture 448">
            <a:extLst>
              <a:ext uri="{FF2B5EF4-FFF2-40B4-BE49-F238E27FC236}">
                <a16:creationId xmlns:a16="http://schemas.microsoft.com/office/drawing/2014/main" id="{F04BBBE6-B55E-48E4-AA26-8B6FDC144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366" y="3771583"/>
            <a:ext cx="208915" cy="9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0" name="Picture 449">
            <a:extLst>
              <a:ext uri="{FF2B5EF4-FFF2-40B4-BE49-F238E27FC236}">
                <a16:creationId xmlns:a16="http://schemas.microsoft.com/office/drawing/2014/main" id="{50AFFE2E-7FF3-49AF-8F3F-EEA90CEB7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954" y="3911600"/>
            <a:ext cx="306705" cy="82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1" name="Picture 450">
            <a:extLst>
              <a:ext uri="{FF2B5EF4-FFF2-40B4-BE49-F238E27FC236}">
                <a16:creationId xmlns:a16="http://schemas.microsoft.com/office/drawing/2014/main" id="{7653A0A1-9E43-49D8-B973-2A92035AE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26" y="3678239"/>
            <a:ext cx="226695" cy="1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2" name="Picture 451">
            <a:extLst>
              <a:ext uri="{FF2B5EF4-FFF2-40B4-BE49-F238E27FC236}">
                <a16:creationId xmlns:a16="http://schemas.microsoft.com/office/drawing/2014/main" id="{39317680-6506-47B1-8610-B78AFB0DC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490" y="3678239"/>
            <a:ext cx="295593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3" name="Picture 452">
            <a:extLst>
              <a:ext uri="{FF2B5EF4-FFF2-40B4-BE49-F238E27FC236}">
                <a16:creationId xmlns:a16="http://schemas.microsoft.com/office/drawing/2014/main" id="{478E2413-C2A1-4377-8A28-D8CC385EA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25" y="5078414"/>
            <a:ext cx="295593" cy="82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4" name="Picture 453">
            <a:extLst>
              <a:ext uri="{FF2B5EF4-FFF2-40B4-BE49-F238E27FC236}">
                <a16:creationId xmlns:a16="http://schemas.microsoft.com/office/drawing/2014/main" id="{29993B29-0244-4FE6-9EF3-E6B51F0E2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430" y="3067051"/>
            <a:ext cx="180023" cy="18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5" name="Picture 455">
            <a:extLst>
              <a:ext uri="{FF2B5EF4-FFF2-40B4-BE49-F238E27FC236}">
                <a16:creationId xmlns:a16="http://schemas.microsoft.com/office/drawing/2014/main" id="{6E7B052A-7D33-41BE-B282-B58BD89AC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155" y="5760720"/>
            <a:ext cx="755650" cy="6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6" name="Picture 456">
            <a:extLst>
              <a:ext uri="{FF2B5EF4-FFF2-40B4-BE49-F238E27FC236}">
                <a16:creationId xmlns:a16="http://schemas.microsoft.com/office/drawing/2014/main" id="{701AFD4D-9744-4AF5-8034-FF526875C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363" y="5611814"/>
            <a:ext cx="755650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7" name="Picture 457">
            <a:extLst>
              <a:ext uri="{FF2B5EF4-FFF2-40B4-BE49-F238E27FC236}">
                <a16:creationId xmlns:a16="http://schemas.microsoft.com/office/drawing/2014/main" id="{FC389FDA-C245-4485-B7F8-0AAA3DFDC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885" y="2933700"/>
            <a:ext cx="755650" cy="6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8" name="Picture 458">
            <a:extLst>
              <a:ext uri="{FF2B5EF4-FFF2-40B4-BE49-F238E27FC236}">
                <a16:creationId xmlns:a16="http://schemas.microsoft.com/office/drawing/2014/main" id="{6EB04313-148D-45A8-9975-ED0147036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971" y="5238434"/>
            <a:ext cx="288925" cy="1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9" name="Picture 459">
            <a:extLst>
              <a:ext uri="{FF2B5EF4-FFF2-40B4-BE49-F238E27FC236}">
                <a16:creationId xmlns:a16="http://schemas.microsoft.com/office/drawing/2014/main" id="{BBE30157-EF21-41C1-96BD-332B716AC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971" y="5342891"/>
            <a:ext cx="404495" cy="10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60" name="Picture 460">
            <a:extLst>
              <a:ext uri="{FF2B5EF4-FFF2-40B4-BE49-F238E27FC236}">
                <a16:creationId xmlns:a16="http://schemas.microsoft.com/office/drawing/2014/main" id="{32B0D2D1-0547-4EB7-8B93-D6D3F902E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736" y="5831841"/>
            <a:ext cx="368935" cy="10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61" name="Picture 8">
            <a:extLst>
              <a:ext uri="{FF2B5EF4-FFF2-40B4-BE49-F238E27FC236}">
                <a16:creationId xmlns:a16="http://schemas.microsoft.com/office/drawing/2014/main" id="{9C0DBBED-70BE-49A3-BCCA-5D0C79D93A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336" y="5145088"/>
            <a:ext cx="342265" cy="11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62" name="Picture 8">
            <a:extLst>
              <a:ext uri="{FF2B5EF4-FFF2-40B4-BE49-F238E27FC236}">
                <a16:creationId xmlns:a16="http://schemas.microsoft.com/office/drawing/2014/main" id="{68036CCC-FA62-47C9-9BA3-7FA803F8A534}"/>
              </a:ext>
            </a:extLst>
          </p:cNvPr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163" y="4318318"/>
            <a:ext cx="344487" cy="11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63" name="Picture 6" descr="MyPortfolio @ UCL">
            <a:extLst>
              <a:ext uri="{FF2B5EF4-FFF2-40B4-BE49-F238E27FC236}">
                <a16:creationId xmlns:a16="http://schemas.microsoft.com/office/drawing/2014/main" id="{440FB23B-06F0-4C80-A84B-921172E46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870" y="4396105"/>
            <a:ext cx="328930" cy="6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64" name="Picture 6" descr="MyPortfolio @ UCL">
            <a:extLst>
              <a:ext uri="{FF2B5EF4-FFF2-40B4-BE49-F238E27FC236}">
                <a16:creationId xmlns:a16="http://schemas.microsoft.com/office/drawing/2014/main" id="{1163CB68-D8F3-4F77-BB9A-31FD7A0D7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178" y="4911725"/>
            <a:ext cx="328930" cy="6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65" name="Picture 35">
            <a:extLst>
              <a:ext uri="{FF2B5EF4-FFF2-40B4-BE49-F238E27FC236}">
                <a16:creationId xmlns:a16="http://schemas.microsoft.com/office/drawing/2014/main" id="{4A42BE67-F8BF-49A4-8577-B13E4C98641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773" y="6082983"/>
            <a:ext cx="371157" cy="8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66" name="Picture 4100">
            <a:extLst>
              <a:ext uri="{FF2B5EF4-FFF2-40B4-BE49-F238E27FC236}">
                <a16:creationId xmlns:a16="http://schemas.microsoft.com/office/drawing/2014/main" id="{9E30A0E7-ADA3-459B-A73E-2493249A582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083" y="6520816"/>
            <a:ext cx="308927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67" name="Picture 467">
            <a:extLst>
              <a:ext uri="{FF2B5EF4-FFF2-40B4-BE49-F238E27FC236}">
                <a16:creationId xmlns:a16="http://schemas.microsoft.com/office/drawing/2014/main" id="{3D989F3A-7C22-4A02-9D2F-6AA62E48E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911" y="6691948"/>
            <a:ext cx="540068" cy="11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68" name="Picture 17">
            <a:extLst>
              <a:ext uri="{FF2B5EF4-FFF2-40B4-BE49-F238E27FC236}">
                <a16:creationId xmlns:a16="http://schemas.microsoft.com/office/drawing/2014/main" id="{FDF472DE-240D-4D9E-B350-50FB883A5CFA}"/>
              </a:ext>
            </a:extLst>
          </p:cNvPr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584" y="6138545"/>
            <a:ext cx="351155" cy="9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69" name="Picture 469">
            <a:extLst>
              <a:ext uri="{FF2B5EF4-FFF2-40B4-BE49-F238E27FC236}">
                <a16:creationId xmlns:a16="http://schemas.microsoft.com/office/drawing/2014/main" id="{12A5ED58-08C4-45CA-87A9-B41D9E3E0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059" y="5782946"/>
            <a:ext cx="182245" cy="19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70" name="Picture 470">
            <a:extLst>
              <a:ext uri="{FF2B5EF4-FFF2-40B4-BE49-F238E27FC236}">
                <a16:creationId xmlns:a16="http://schemas.microsoft.com/office/drawing/2014/main" id="{3A9D1A6A-D445-4062-82D1-B9BF67C27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408" y="6454140"/>
            <a:ext cx="202247" cy="1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71" name="Picture 471">
            <a:extLst>
              <a:ext uri="{FF2B5EF4-FFF2-40B4-BE49-F238E27FC236}">
                <a16:creationId xmlns:a16="http://schemas.microsoft.com/office/drawing/2014/main" id="{863CF4EB-FF11-410C-9AC9-8A32941F6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066" y="6645276"/>
            <a:ext cx="440055" cy="11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72" name="Picture 472">
            <a:extLst>
              <a:ext uri="{FF2B5EF4-FFF2-40B4-BE49-F238E27FC236}">
                <a16:creationId xmlns:a16="http://schemas.microsoft.com/office/drawing/2014/main" id="{E332E9AC-3EB5-4E0E-8BD4-544D49E84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628" y="4262755"/>
            <a:ext cx="255587" cy="12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73" name="Picture 473">
            <a:extLst>
              <a:ext uri="{FF2B5EF4-FFF2-40B4-BE49-F238E27FC236}">
                <a16:creationId xmlns:a16="http://schemas.microsoft.com/office/drawing/2014/main" id="{E2E7BE4F-888D-42D2-BBF8-FAB25FC71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499" y="6289675"/>
            <a:ext cx="251142" cy="12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74" name="Picture 474">
            <a:extLst>
              <a:ext uri="{FF2B5EF4-FFF2-40B4-BE49-F238E27FC236}">
                <a16:creationId xmlns:a16="http://schemas.microsoft.com/office/drawing/2014/main" id="{2DDD2D66-A679-4BB9-BD70-63130FD58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848" y="4905059"/>
            <a:ext cx="291147" cy="13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75" name="Picture 475">
            <a:extLst>
              <a:ext uri="{FF2B5EF4-FFF2-40B4-BE49-F238E27FC236}">
                <a16:creationId xmlns:a16="http://schemas.microsoft.com/office/drawing/2014/main" id="{9C7A821C-FE5C-46AC-9516-60F78006D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423" y="6062981"/>
            <a:ext cx="335597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76" name="Picture 476">
            <a:extLst>
              <a:ext uri="{FF2B5EF4-FFF2-40B4-BE49-F238E27FC236}">
                <a16:creationId xmlns:a16="http://schemas.microsoft.com/office/drawing/2014/main" id="{89585B52-B428-42A6-9CFB-39A8B6E6B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953" y="6076316"/>
            <a:ext cx="257810" cy="128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77" name="Picture 477">
            <a:extLst>
              <a:ext uri="{FF2B5EF4-FFF2-40B4-BE49-F238E27FC236}">
                <a16:creationId xmlns:a16="http://schemas.microsoft.com/office/drawing/2014/main" id="{DF0A9155-0FAD-4EB1-BDC7-BEEE67545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985" y="6783071"/>
            <a:ext cx="455613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78" name="Picture 77">
            <a:extLst>
              <a:ext uri="{FF2B5EF4-FFF2-40B4-BE49-F238E27FC236}">
                <a16:creationId xmlns:a16="http://schemas.microsoft.com/office/drawing/2014/main" id="{3F6574A1-E4BF-479E-A704-4DE199F87F4F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109" y="5929630"/>
            <a:ext cx="395605" cy="10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79" name="Picture 479">
            <a:extLst>
              <a:ext uri="{FF2B5EF4-FFF2-40B4-BE49-F238E27FC236}">
                <a16:creationId xmlns:a16="http://schemas.microsoft.com/office/drawing/2014/main" id="{71979A9E-D7D2-4FA1-9673-DF1BA48CC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368" y="6109654"/>
            <a:ext cx="168910" cy="173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80" name="Picture 480">
            <a:extLst>
              <a:ext uri="{FF2B5EF4-FFF2-40B4-BE49-F238E27FC236}">
                <a16:creationId xmlns:a16="http://schemas.microsoft.com/office/drawing/2014/main" id="{809E51D2-842B-4034-8910-DCC17FC08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305" y="5798504"/>
            <a:ext cx="391160" cy="82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81" name="Picture 481">
            <a:extLst>
              <a:ext uri="{FF2B5EF4-FFF2-40B4-BE49-F238E27FC236}">
                <a16:creationId xmlns:a16="http://schemas.microsoft.com/office/drawing/2014/main" id="{34A4D848-70D6-4F8F-9561-13DBA0978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021" y="5629594"/>
            <a:ext cx="191135" cy="173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82" name="Picture 482">
            <a:extLst>
              <a:ext uri="{FF2B5EF4-FFF2-40B4-BE49-F238E27FC236}">
                <a16:creationId xmlns:a16="http://schemas.microsoft.com/office/drawing/2014/main" id="{390A8036-4880-43AD-9DB3-CC5C62ACE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180" y="5507355"/>
            <a:ext cx="373380" cy="8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83" name="Picture 483">
            <a:extLst>
              <a:ext uri="{FF2B5EF4-FFF2-40B4-BE49-F238E27FC236}">
                <a16:creationId xmlns:a16="http://schemas.microsoft.com/office/drawing/2014/main" id="{D1971154-C91F-4140-84A7-FA2A811DD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936" y="5200651"/>
            <a:ext cx="191135" cy="17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84" name="Picture 484">
            <a:extLst>
              <a:ext uri="{FF2B5EF4-FFF2-40B4-BE49-F238E27FC236}">
                <a16:creationId xmlns:a16="http://schemas.microsoft.com/office/drawing/2014/main" id="{60B0CE4F-9E5C-4110-B087-B52387431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76" y="5405120"/>
            <a:ext cx="520065" cy="8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85" name="Picture 485">
            <a:extLst>
              <a:ext uri="{FF2B5EF4-FFF2-40B4-BE49-F238E27FC236}">
                <a16:creationId xmlns:a16="http://schemas.microsoft.com/office/drawing/2014/main" id="{512DF723-6FCD-4CF7-A008-CD546D5D0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75" y="5187316"/>
            <a:ext cx="160020" cy="18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86" name="Picture 486">
            <a:extLst>
              <a:ext uri="{FF2B5EF4-FFF2-40B4-BE49-F238E27FC236}">
                <a16:creationId xmlns:a16="http://schemas.microsoft.com/office/drawing/2014/main" id="{05DC5191-E506-4042-B0F9-3783B7F8E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4271645"/>
            <a:ext cx="382270" cy="8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87" name="Picture 487">
            <a:extLst>
              <a:ext uri="{FF2B5EF4-FFF2-40B4-BE49-F238E27FC236}">
                <a16:creationId xmlns:a16="http://schemas.microsoft.com/office/drawing/2014/main" id="{2AFAA832-1094-4AE2-BB48-10171B65C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820" y="3171509"/>
            <a:ext cx="222250" cy="126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88" name="Picture 488">
            <a:extLst>
              <a:ext uri="{FF2B5EF4-FFF2-40B4-BE49-F238E27FC236}">
                <a16:creationId xmlns:a16="http://schemas.microsoft.com/office/drawing/2014/main" id="{86B0B32E-D3A2-48EA-AE86-4689EC56B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129" y="3160396"/>
            <a:ext cx="180022" cy="18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89" name="Picture 489">
            <a:extLst>
              <a:ext uri="{FF2B5EF4-FFF2-40B4-BE49-F238E27FC236}">
                <a16:creationId xmlns:a16="http://schemas.microsoft.com/office/drawing/2014/main" id="{454CECD9-7BF2-4D7D-85A9-902029FF8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579" y="3062606"/>
            <a:ext cx="564515" cy="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90" name="Picture 490">
            <a:extLst>
              <a:ext uri="{FF2B5EF4-FFF2-40B4-BE49-F238E27FC236}">
                <a16:creationId xmlns:a16="http://schemas.microsoft.com/office/drawing/2014/main" id="{E66C9579-3141-429A-A627-1289A8631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660" y="3089276"/>
            <a:ext cx="188913" cy="193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91" name="Picture 491">
            <a:extLst>
              <a:ext uri="{FF2B5EF4-FFF2-40B4-BE49-F238E27FC236}">
                <a16:creationId xmlns:a16="http://schemas.microsoft.com/office/drawing/2014/main" id="{FCC4894F-E676-413A-A884-B1BF755A4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959" y="3653790"/>
            <a:ext cx="128905" cy="12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92" name="Picture 492">
            <a:extLst>
              <a:ext uri="{FF2B5EF4-FFF2-40B4-BE49-F238E27FC236}">
                <a16:creationId xmlns:a16="http://schemas.microsoft.com/office/drawing/2014/main" id="{19132D2A-855E-467D-9A17-D50B3208E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146" y="3809365"/>
            <a:ext cx="155575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93" name="Picture 493">
            <a:extLst>
              <a:ext uri="{FF2B5EF4-FFF2-40B4-BE49-F238E27FC236}">
                <a16:creationId xmlns:a16="http://schemas.microsoft.com/office/drawing/2014/main" id="{CFC06808-6C5F-4131-A7AB-6142EF694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130" y="3916045"/>
            <a:ext cx="153353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94" name="Picture 494">
            <a:extLst>
              <a:ext uri="{FF2B5EF4-FFF2-40B4-BE49-F238E27FC236}">
                <a16:creationId xmlns:a16="http://schemas.microsoft.com/office/drawing/2014/main" id="{3876DF9D-B979-4F88-8277-7DE30E6B2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728" y="5711826"/>
            <a:ext cx="566737" cy="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95" name="Picture 495">
            <a:extLst>
              <a:ext uri="{FF2B5EF4-FFF2-40B4-BE49-F238E27FC236}">
                <a16:creationId xmlns:a16="http://schemas.microsoft.com/office/drawing/2014/main" id="{EDC2C2D6-A505-4A80-8BBD-A8A204964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389" y="4133850"/>
            <a:ext cx="100012" cy="9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96" name="Picture 496">
            <a:extLst>
              <a:ext uri="{FF2B5EF4-FFF2-40B4-BE49-F238E27FC236}">
                <a16:creationId xmlns:a16="http://schemas.microsoft.com/office/drawing/2014/main" id="{FB6A329C-981E-4E12-9D85-F41117B23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63" y="3518218"/>
            <a:ext cx="97790" cy="9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97" name="Picture 497">
            <a:extLst>
              <a:ext uri="{FF2B5EF4-FFF2-40B4-BE49-F238E27FC236}">
                <a16:creationId xmlns:a16="http://schemas.microsoft.com/office/drawing/2014/main" id="{B4E2467B-D2E9-4084-8360-9D90A4ED4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234" y="6247448"/>
            <a:ext cx="100012" cy="9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98" name="Picture 498">
            <a:extLst>
              <a:ext uri="{FF2B5EF4-FFF2-40B4-BE49-F238E27FC236}">
                <a16:creationId xmlns:a16="http://schemas.microsoft.com/office/drawing/2014/main" id="{FC19690C-3F4A-45F8-8F18-A02921E9E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75" y="3749359"/>
            <a:ext cx="126683" cy="11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99" name="Picture 499">
            <a:extLst>
              <a:ext uri="{FF2B5EF4-FFF2-40B4-BE49-F238E27FC236}">
                <a16:creationId xmlns:a16="http://schemas.microsoft.com/office/drawing/2014/main" id="{B94C674C-E361-4E34-BC80-D70910272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030" y="4333876"/>
            <a:ext cx="126683" cy="11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00" name="Picture 500">
            <a:extLst>
              <a:ext uri="{FF2B5EF4-FFF2-40B4-BE49-F238E27FC236}">
                <a16:creationId xmlns:a16="http://schemas.microsoft.com/office/drawing/2014/main" id="{3FCE9ADE-DA9A-449D-AC72-1B0AAEAB2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614" y="6125211"/>
            <a:ext cx="128905" cy="11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01" name="Picture 501">
            <a:extLst>
              <a:ext uri="{FF2B5EF4-FFF2-40B4-BE49-F238E27FC236}">
                <a16:creationId xmlns:a16="http://schemas.microsoft.com/office/drawing/2014/main" id="{0EC7F1B8-86BA-467C-8A04-AD1C293DA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263" y="5785168"/>
            <a:ext cx="133350" cy="11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02" name="Picture 502">
            <a:extLst>
              <a:ext uri="{FF2B5EF4-FFF2-40B4-BE49-F238E27FC236}">
                <a16:creationId xmlns:a16="http://schemas.microsoft.com/office/drawing/2014/main" id="{0ACA9377-4EA6-49EC-A840-BC4F842AD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613" y="6431916"/>
            <a:ext cx="12446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03" name="Picture 503">
            <a:extLst>
              <a:ext uri="{FF2B5EF4-FFF2-40B4-BE49-F238E27FC236}">
                <a16:creationId xmlns:a16="http://schemas.microsoft.com/office/drawing/2014/main" id="{797BD3F4-4FD0-47F8-A96E-9287B395F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575" y="6238558"/>
            <a:ext cx="124460" cy="12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04" name="Picture 504">
            <a:extLst>
              <a:ext uri="{FF2B5EF4-FFF2-40B4-BE49-F238E27FC236}">
                <a16:creationId xmlns:a16="http://schemas.microsoft.com/office/drawing/2014/main" id="{7E75D71C-D6DB-47FD-A7F8-A41832A7A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153" y="4640580"/>
            <a:ext cx="124460" cy="12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05" name="Picture 505">
            <a:extLst>
              <a:ext uri="{FF2B5EF4-FFF2-40B4-BE49-F238E27FC236}">
                <a16:creationId xmlns:a16="http://schemas.microsoft.com/office/drawing/2014/main" id="{30B74CE7-4264-4E09-BBF3-D00CF25B9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441" y="3869374"/>
            <a:ext cx="157798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06" name="Picture 506">
            <a:extLst>
              <a:ext uri="{FF2B5EF4-FFF2-40B4-BE49-F238E27FC236}">
                <a16:creationId xmlns:a16="http://schemas.microsoft.com/office/drawing/2014/main" id="{93012EBF-002A-43DF-B2C0-57ABEECE9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623" y="3882708"/>
            <a:ext cx="157797" cy="15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07" name="Picture 507">
            <a:extLst>
              <a:ext uri="{FF2B5EF4-FFF2-40B4-BE49-F238E27FC236}">
                <a16:creationId xmlns:a16="http://schemas.microsoft.com/office/drawing/2014/main" id="{7B8E94BD-C6FA-4D05-B371-8080A7441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904" y="4729481"/>
            <a:ext cx="155575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08" name="Picture 58">
            <a:extLst>
              <a:ext uri="{FF2B5EF4-FFF2-40B4-BE49-F238E27FC236}">
                <a16:creationId xmlns:a16="http://schemas.microsoft.com/office/drawing/2014/main" id="{4DBADD68-E550-430A-B0C2-7BB5344E23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895" y="3996056"/>
            <a:ext cx="320040" cy="11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09" name="Picture 58">
            <a:extLst>
              <a:ext uri="{FF2B5EF4-FFF2-40B4-BE49-F238E27FC236}">
                <a16:creationId xmlns:a16="http://schemas.microsoft.com/office/drawing/2014/main" id="{63F5A78E-0C7E-4F72-8E75-D30348CB01E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383" y="5391786"/>
            <a:ext cx="317817" cy="11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10" name="Picture 17">
            <a:extLst>
              <a:ext uri="{FF2B5EF4-FFF2-40B4-BE49-F238E27FC236}">
                <a16:creationId xmlns:a16="http://schemas.microsoft.com/office/drawing/2014/main" id="{5358AC0E-843E-4E45-8FE4-8234BCC3A888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389" y="3313748"/>
            <a:ext cx="351155" cy="9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11" name="Picture 74">
            <a:extLst>
              <a:ext uri="{FF2B5EF4-FFF2-40B4-BE49-F238E27FC236}">
                <a16:creationId xmlns:a16="http://schemas.microsoft.com/office/drawing/2014/main" id="{8AEB719C-0746-4E5C-9659-8FBBCA06047B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35" b="5551"/>
          <a:stretch>
            <a:fillRect/>
          </a:stretch>
        </p:blipFill>
        <p:spPr bwMode="auto">
          <a:xfrm>
            <a:off x="7712076" y="5478463"/>
            <a:ext cx="104458" cy="8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12" name="Picture 519">
            <a:extLst>
              <a:ext uri="{FF2B5EF4-FFF2-40B4-BE49-F238E27FC236}">
                <a16:creationId xmlns:a16="http://schemas.microsoft.com/office/drawing/2014/main" id="{C6A5CD78-589F-4027-B0AE-AA7021937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179" y="3133725"/>
            <a:ext cx="153352" cy="162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1" name="TextBox 520">
            <a:extLst>
              <a:ext uri="{FF2B5EF4-FFF2-40B4-BE49-F238E27FC236}">
                <a16:creationId xmlns:a16="http://schemas.microsoft.com/office/drawing/2014/main" id="{776EFCF1-7008-4D44-8C19-0C83F782E237}"/>
              </a:ext>
            </a:extLst>
          </p:cNvPr>
          <p:cNvSpPr txBox="1"/>
          <p:nvPr/>
        </p:nvSpPr>
        <p:spPr>
          <a:xfrm>
            <a:off x="7578725" y="3791585"/>
            <a:ext cx="284480" cy="3443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GB" sz="546" b="1" dirty="0"/>
              <a:t>MOOC</a:t>
            </a:r>
          </a:p>
        </p:txBody>
      </p:sp>
      <p:pic>
        <p:nvPicPr>
          <p:cNvPr id="27814" name="Picture 521">
            <a:extLst>
              <a:ext uri="{FF2B5EF4-FFF2-40B4-BE49-F238E27FC236}">
                <a16:creationId xmlns:a16="http://schemas.microsoft.com/office/drawing/2014/main" id="{D5C5D2EC-B14A-4203-A61A-87F623710F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035" y="6638608"/>
            <a:ext cx="357823" cy="7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15" name="Picture 522">
            <a:extLst>
              <a:ext uri="{FF2B5EF4-FFF2-40B4-BE49-F238E27FC236}">
                <a16:creationId xmlns:a16="http://schemas.microsoft.com/office/drawing/2014/main" id="{5F5D3B2C-7974-490F-96CC-13F73EB7B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60" y="4136073"/>
            <a:ext cx="277813" cy="10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16" name="Picture 523">
            <a:extLst>
              <a:ext uri="{FF2B5EF4-FFF2-40B4-BE49-F238E27FC236}">
                <a16:creationId xmlns:a16="http://schemas.microsoft.com/office/drawing/2014/main" id="{129AC5CE-87B7-4617-B949-921783F5A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280" y="6860858"/>
            <a:ext cx="277813" cy="10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17" name="Picture 524">
            <a:extLst>
              <a:ext uri="{FF2B5EF4-FFF2-40B4-BE49-F238E27FC236}">
                <a16:creationId xmlns:a16="http://schemas.microsoft.com/office/drawing/2014/main" id="{F4818CEF-F9FA-4963-B8F4-07BB52950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18" y="5882959"/>
            <a:ext cx="246697" cy="11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18" name="Picture 525">
            <a:extLst>
              <a:ext uri="{FF2B5EF4-FFF2-40B4-BE49-F238E27FC236}">
                <a16:creationId xmlns:a16="http://schemas.microsoft.com/office/drawing/2014/main" id="{BA1B81FA-EE24-4054-97DE-AE1681E4F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954" y="5185093"/>
            <a:ext cx="155575" cy="160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19" name="Picture 526">
            <a:extLst>
              <a:ext uri="{FF2B5EF4-FFF2-40B4-BE49-F238E27FC236}">
                <a16:creationId xmlns:a16="http://schemas.microsoft.com/office/drawing/2014/main" id="{3F00A688-834C-4500-9665-A483126C6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308" y="4151630"/>
            <a:ext cx="302260" cy="10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20" name="Picture 527">
            <a:extLst>
              <a:ext uri="{FF2B5EF4-FFF2-40B4-BE49-F238E27FC236}">
                <a16:creationId xmlns:a16="http://schemas.microsoft.com/office/drawing/2014/main" id="{FC3A8881-8206-490B-9859-526D1D85F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081" y="4400550"/>
            <a:ext cx="131128" cy="10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21" name="Picture 528">
            <a:extLst>
              <a:ext uri="{FF2B5EF4-FFF2-40B4-BE49-F238E27FC236}">
                <a16:creationId xmlns:a16="http://schemas.microsoft.com/office/drawing/2014/main" id="{1B6A880D-0BD8-48C2-A287-8DF142DE8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343" y="3760470"/>
            <a:ext cx="328930" cy="9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22" name="Picture 529">
            <a:extLst>
              <a:ext uri="{FF2B5EF4-FFF2-40B4-BE49-F238E27FC236}">
                <a16:creationId xmlns:a16="http://schemas.microsoft.com/office/drawing/2014/main" id="{77023183-3289-49A4-9E9D-96C62A27C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098" y="3418206"/>
            <a:ext cx="133350" cy="10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23" name="Picture 4" descr="Image result for blackboard collaborate">
            <a:extLst>
              <a:ext uri="{FF2B5EF4-FFF2-40B4-BE49-F238E27FC236}">
                <a16:creationId xmlns:a16="http://schemas.microsoft.com/office/drawing/2014/main" id="{F1C518E5-D869-4AB9-AFF6-42AC3D33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304" y="5093971"/>
            <a:ext cx="277812" cy="9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24" name="Picture 532">
            <a:extLst>
              <a:ext uri="{FF2B5EF4-FFF2-40B4-BE49-F238E27FC236}">
                <a16:creationId xmlns:a16="http://schemas.microsoft.com/office/drawing/2014/main" id="{A7DC2C62-406B-442D-A596-2F6F37144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105" y="6834188"/>
            <a:ext cx="482283" cy="7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25" name="Picture 533">
            <a:extLst>
              <a:ext uri="{FF2B5EF4-FFF2-40B4-BE49-F238E27FC236}">
                <a16:creationId xmlns:a16="http://schemas.microsoft.com/office/drawing/2014/main" id="{36D263D8-0101-45C8-8F79-D361BBA6E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424" y="5474018"/>
            <a:ext cx="482282" cy="8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26" name="Picture 534">
            <a:extLst>
              <a:ext uri="{FF2B5EF4-FFF2-40B4-BE49-F238E27FC236}">
                <a16:creationId xmlns:a16="http://schemas.microsoft.com/office/drawing/2014/main" id="{D57CBE5C-F8CF-41BE-9A8A-E5C8C7B934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444" y="3415983"/>
            <a:ext cx="482282" cy="7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27" name="Picture 58">
            <a:extLst>
              <a:ext uri="{FF2B5EF4-FFF2-40B4-BE49-F238E27FC236}">
                <a16:creationId xmlns:a16="http://schemas.microsoft.com/office/drawing/2014/main" id="{5B54B853-2973-4DE8-A6E1-ED35D12C86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990" y="4560570"/>
            <a:ext cx="320040" cy="11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28" name="Picture 537">
            <a:extLst>
              <a:ext uri="{FF2B5EF4-FFF2-40B4-BE49-F238E27FC236}">
                <a16:creationId xmlns:a16="http://schemas.microsoft.com/office/drawing/2014/main" id="{0E904599-56C3-4420-B604-3B6862139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6" y="5565140"/>
            <a:ext cx="111125" cy="9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29" name="Picture 4" descr="Image result for blackboard collaborate">
            <a:extLst>
              <a:ext uri="{FF2B5EF4-FFF2-40B4-BE49-F238E27FC236}">
                <a16:creationId xmlns:a16="http://schemas.microsoft.com/office/drawing/2014/main" id="{B1C1D531-3B04-4FDD-BDF1-6E36FE8ED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289" y="5565141"/>
            <a:ext cx="277812" cy="9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" name="TextBox 541">
            <a:extLst>
              <a:ext uri="{FF2B5EF4-FFF2-40B4-BE49-F238E27FC236}">
                <a16:creationId xmlns:a16="http://schemas.microsoft.com/office/drawing/2014/main" id="{79D85F00-4544-4958-AE13-48F2844721CB}"/>
              </a:ext>
            </a:extLst>
          </p:cNvPr>
          <p:cNvSpPr txBox="1"/>
          <p:nvPr/>
        </p:nvSpPr>
        <p:spPr>
          <a:xfrm>
            <a:off x="5009547" y="4159846"/>
            <a:ext cx="166317" cy="212109"/>
          </a:xfrm>
          <a:prstGeom prst="rect">
            <a:avLst/>
          </a:prstGeom>
          <a:solidFill>
            <a:schemeClr val="bg1"/>
          </a:solidFill>
          <a:scene3d>
            <a:camera prst="perspectiveLeft"/>
            <a:lightRig rig="threePt" dir="t"/>
          </a:scene3d>
          <a:sp3d>
            <a:bevelT w="152400" h="50800" prst="softRound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GB" sz="389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</a:t>
            </a:r>
          </a:p>
        </p:txBody>
      </p:sp>
      <p:sp>
        <p:nvSpPr>
          <p:cNvPr id="543" name="TextBox 542">
            <a:extLst>
              <a:ext uri="{FF2B5EF4-FFF2-40B4-BE49-F238E27FC236}">
                <a16:creationId xmlns:a16="http://schemas.microsoft.com/office/drawing/2014/main" id="{2280F470-9B2B-4DA0-A353-77193AB0CCDC}"/>
              </a:ext>
            </a:extLst>
          </p:cNvPr>
          <p:cNvSpPr txBox="1"/>
          <p:nvPr/>
        </p:nvSpPr>
        <p:spPr>
          <a:xfrm>
            <a:off x="4722151" y="4747388"/>
            <a:ext cx="166317" cy="212109"/>
          </a:xfrm>
          <a:prstGeom prst="rect">
            <a:avLst/>
          </a:prstGeom>
          <a:solidFill>
            <a:schemeClr val="bg1"/>
          </a:solidFill>
          <a:scene3d>
            <a:camera prst="perspectiveLeft"/>
            <a:lightRig rig="threePt" dir="t"/>
          </a:scene3d>
          <a:sp3d>
            <a:bevelT w="152400" h="50800" prst="softRound"/>
          </a:sp3d>
        </p:spPr>
        <p:txBody>
          <a:bodyPr>
            <a:spAutoFit/>
          </a:bodyPr>
          <a:lstStyle/>
          <a:p>
            <a:pPr>
              <a:defRPr/>
            </a:pPr>
            <a:r>
              <a:rPr lang="en-GB" sz="389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</a:t>
            </a:r>
          </a:p>
        </p:txBody>
      </p:sp>
      <p:pic>
        <p:nvPicPr>
          <p:cNvPr id="27832" name="Picture 546">
            <a:extLst>
              <a:ext uri="{FF2B5EF4-FFF2-40B4-BE49-F238E27FC236}">
                <a16:creationId xmlns:a16="http://schemas.microsoft.com/office/drawing/2014/main" id="{D1392C8B-F314-4D39-AEB2-844276520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958" y="5614036"/>
            <a:ext cx="284480" cy="17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33" name="Picture 242">
            <a:extLst>
              <a:ext uri="{FF2B5EF4-FFF2-40B4-BE49-F238E27FC236}">
                <a16:creationId xmlns:a16="http://schemas.microsoft.com/office/drawing/2014/main" id="{BA487B1D-7388-4B95-AE3D-6F835EBAD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045" y="4940618"/>
            <a:ext cx="284480" cy="17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34" name="Picture 243">
            <a:extLst>
              <a:ext uri="{FF2B5EF4-FFF2-40B4-BE49-F238E27FC236}">
                <a16:creationId xmlns:a16="http://schemas.microsoft.com/office/drawing/2014/main" id="{BF9FF2B8-CD2E-466B-9DE6-6300EB861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023" y="3822701"/>
            <a:ext cx="284480" cy="17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35" name="Picture 244">
            <a:extLst>
              <a:ext uri="{FF2B5EF4-FFF2-40B4-BE49-F238E27FC236}">
                <a16:creationId xmlns:a16="http://schemas.microsoft.com/office/drawing/2014/main" id="{1BCA0921-3B89-4BED-9C48-0BA94219F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648" y="3747135"/>
            <a:ext cx="28448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" name="TextBox 240">
            <a:extLst>
              <a:ext uri="{FF2B5EF4-FFF2-40B4-BE49-F238E27FC236}">
                <a16:creationId xmlns:a16="http://schemas.microsoft.com/office/drawing/2014/main" id="{BDF53AD0-5FE9-49EE-B440-470EFDC671BC}"/>
              </a:ext>
            </a:extLst>
          </p:cNvPr>
          <p:cNvSpPr txBox="1"/>
          <p:nvPr/>
        </p:nvSpPr>
        <p:spPr>
          <a:xfrm rot="18786526">
            <a:off x="341319" y="2215372"/>
            <a:ext cx="1212214" cy="372281"/>
          </a:xfrm>
          <a:prstGeom prst="rect">
            <a:avLst/>
          </a:prstGeom>
          <a:noFill/>
          <a:ln w="19050">
            <a:solidFill>
              <a:schemeClr val="tx2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1819" b="1" spc="22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draft</a:t>
            </a:r>
          </a:p>
        </p:txBody>
      </p:sp>
      <p:pic>
        <p:nvPicPr>
          <p:cNvPr id="27837" name="Picture 8">
            <a:extLst>
              <a:ext uri="{FF2B5EF4-FFF2-40B4-BE49-F238E27FC236}">
                <a16:creationId xmlns:a16="http://schemas.microsoft.com/office/drawing/2014/main" id="{934F77F5-CD66-4D3C-B033-2A0FE2A29D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6" y="4278313"/>
            <a:ext cx="342265" cy="11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38" name="Picture 245">
            <a:extLst>
              <a:ext uri="{FF2B5EF4-FFF2-40B4-BE49-F238E27FC236}">
                <a16:creationId xmlns:a16="http://schemas.microsoft.com/office/drawing/2014/main" id="{E91378D7-3884-4D5B-8966-75E846144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379" y="5642928"/>
            <a:ext cx="111125" cy="9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39" name="Picture 4" descr="Image result for blackboard collaborate">
            <a:extLst>
              <a:ext uri="{FF2B5EF4-FFF2-40B4-BE49-F238E27FC236}">
                <a16:creationId xmlns:a16="http://schemas.microsoft.com/office/drawing/2014/main" id="{4A5D4B65-CF4E-4736-9481-032826550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390" y="5640706"/>
            <a:ext cx="277813" cy="9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40" name="Picture 4" descr="Image result for blackboard collaborate">
            <a:extLst>
              <a:ext uri="{FF2B5EF4-FFF2-40B4-BE49-F238E27FC236}">
                <a16:creationId xmlns:a16="http://schemas.microsoft.com/office/drawing/2014/main" id="{8002EB25-F8BC-43A3-AD7E-B8CCE961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235" y="4182746"/>
            <a:ext cx="277813" cy="9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41" name="Picture 248">
            <a:extLst>
              <a:ext uri="{FF2B5EF4-FFF2-40B4-BE49-F238E27FC236}">
                <a16:creationId xmlns:a16="http://schemas.microsoft.com/office/drawing/2014/main" id="{96417F7C-D512-4BCD-9E19-51CB0A3C3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334" y="4178300"/>
            <a:ext cx="111125" cy="10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42" name="Picture 251">
            <a:extLst>
              <a:ext uri="{FF2B5EF4-FFF2-40B4-BE49-F238E27FC236}">
                <a16:creationId xmlns:a16="http://schemas.microsoft.com/office/drawing/2014/main" id="{085368C0-DFE8-4DA3-B5DB-6F36A5BE9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524" y="5071745"/>
            <a:ext cx="111125" cy="9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43" name="Picture 4" descr="Image result for blackboard collaborate">
            <a:extLst>
              <a:ext uri="{FF2B5EF4-FFF2-40B4-BE49-F238E27FC236}">
                <a16:creationId xmlns:a16="http://schemas.microsoft.com/office/drawing/2014/main" id="{A983D41A-7A5F-4456-B5BD-EBBE06507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758" y="5071746"/>
            <a:ext cx="275590" cy="9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44" name="Picture 3">
            <a:extLst>
              <a:ext uri="{FF2B5EF4-FFF2-40B4-BE49-F238E27FC236}">
                <a16:creationId xmlns:a16="http://schemas.microsoft.com/office/drawing/2014/main" id="{99584B44-4FE4-4637-BC2B-77E7DDFE7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746" y="4618355"/>
            <a:ext cx="300038" cy="8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45" name="Picture 253">
            <a:extLst>
              <a:ext uri="{FF2B5EF4-FFF2-40B4-BE49-F238E27FC236}">
                <a16:creationId xmlns:a16="http://schemas.microsoft.com/office/drawing/2014/main" id="{D15B3290-9BE7-42EE-9E11-CFC1B048C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116" y="4553903"/>
            <a:ext cx="300038" cy="8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46" name="Picture 5">
            <a:extLst>
              <a:ext uri="{FF2B5EF4-FFF2-40B4-BE49-F238E27FC236}">
                <a16:creationId xmlns:a16="http://schemas.microsoft.com/office/drawing/2014/main" id="{DDB1F637-19AB-41DD-AD1A-D42E58BC6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435" y="4469448"/>
            <a:ext cx="400050" cy="8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47" name="Picture 7">
            <a:extLst>
              <a:ext uri="{FF2B5EF4-FFF2-40B4-BE49-F238E27FC236}">
                <a16:creationId xmlns:a16="http://schemas.microsoft.com/office/drawing/2014/main" id="{24208776-F4CB-472C-A1F6-84A037757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4711701"/>
            <a:ext cx="380047" cy="75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48" name="Picture 8">
            <a:extLst>
              <a:ext uri="{FF2B5EF4-FFF2-40B4-BE49-F238E27FC236}">
                <a16:creationId xmlns:a16="http://schemas.microsoft.com/office/drawing/2014/main" id="{E88E1F7E-005D-47FF-97F5-F88C0E77E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406" y="5127309"/>
            <a:ext cx="182245" cy="93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49" name="Picture 255">
            <a:extLst>
              <a:ext uri="{FF2B5EF4-FFF2-40B4-BE49-F238E27FC236}">
                <a16:creationId xmlns:a16="http://schemas.microsoft.com/office/drawing/2014/main" id="{87B2A4A9-2442-4E59-AAF7-9639300FF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1" y="4962844"/>
            <a:ext cx="182245" cy="93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50" name="Picture 257">
            <a:extLst>
              <a:ext uri="{FF2B5EF4-FFF2-40B4-BE49-F238E27FC236}">
                <a16:creationId xmlns:a16="http://schemas.microsoft.com/office/drawing/2014/main" id="{CC8ECEAD-CBC8-4999-AC85-485F33306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89" y="4742816"/>
            <a:ext cx="182245" cy="9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51" name="Picture 258">
            <a:extLst>
              <a:ext uri="{FF2B5EF4-FFF2-40B4-BE49-F238E27FC236}">
                <a16:creationId xmlns:a16="http://schemas.microsoft.com/office/drawing/2014/main" id="{E3569BEA-B996-49D1-8F8E-8279272DA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71" y="4887279"/>
            <a:ext cx="182245" cy="93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52" name="Picture 260">
            <a:extLst>
              <a:ext uri="{FF2B5EF4-FFF2-40B4-BE49-F238E27FC236}">
                <a16:creationId xmlns:a16="http://schemas.microsoft.com/office/drawing/2014/main" id="{C4876C24-7F51-4177-BEAD-33978AEEC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46" y="5336224"/>
            <a:ext cx="182245" cy="93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53" name="Picture 261">
            <a:extLst>
              <a:ext uri="{FF2B5EF4-FFF2-40B4-BE49-F238E27FC236}">
                <a16:creationId xmlns:a16="http://schemas.microsoft.com/office/drawing/2014/main" id="{944305A7-420C-4A2A-A7A4-D5EE6BA52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516" y="4782821"/>
            <a:ext cx="182245" cy="93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54" name="Picture 11">
            <a:extLst>
              <a:ext uri="{FF2B5EF4-FFF2-40B4-BE49-F238E27FC236}">
                <a16:creationId xmlns:a16="http://schemas.microsoft.com/office/drawing/2014/main" id="{0DAAD804-2DB7-4052-91CF-172A8F027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806" y="4987290"/>
            <a:ext cx="235585" cy="8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55" name="Picture 263">
            <a:extLst>
              <a:ext uri="{FF2B5EF4-FFF2-40B4-BE49-F238E27FC236}">
                <a16:creationId xmlns:a16="http://schemas.microsoft.com/office/drawing/2014/main" id="{2A1CF5D0-7278-4F2C-BE04-B1A2F6A50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844" y="5222875"/>
            <a:ext cx="233362" cy="8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56" name="Picture 264">
            <a:extLst>
              <a:ext uri="{FF2B5EF4-FFF2-40B4-BE49-F238E27FC236}">
                <a16:creationId xmlns:a16="http://schemas.microsoft.com/office/drawing/2014/main" id="{B9BC8D68-4FB3-47BD-B6CC-6DEA2FC5B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380" y="4729480"/>
            <a:ext cx="233363" cy="8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57" name="Picture 12">
            <a:extLst>
              <a:ext uri="{FF2B5EF4-FFF2-40B4-BE49-F238E27FC236}">
                <a16:creationId xmlns:a16="http://schemas.microsoft.com/office/drawing/2014/main" id="{C4EE68E7-E86A-463E-AADB-60335A840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209" y="4576129"/>
            <a:ext cx="191135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58" name="Picture 266">
            <a:extLst>
              <a:ext uri="{FF2B5EF4-FFF2-40B4-BE49-F238E27FC236}">
                <a16:creationId xmlns:a16="http://schemas.microsoft.com/office/drawing/2014/main" id="{C3BFDB06-C13B-4417-BE8F-9BBEFE341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794" y="4869499"/>
            <a:ext cx="188912" cy="82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59" name="Picture 267">
            <a:extLst>
              <a:ext uri="{FF2B5EF4-FFF2-40B4-BE49-F238E27FC236}">
                <a16:creationId xmlns:a16="http://schemas.microsoft.com/office/drawing/2014/main" id="{F666986E-A70C-4148-95E7-4A5D972BF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164" y="4705034"/>
            <a:ext cx="188912" cy="82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60" name="Picture 268">
            <a:extLst>
              <a:ext uri="{FF2B5EF4-FFF2-40B4-BE49-F238E27FC236}">
                <a16:creationId xmlns:a16="http://schemas.microsoft.com/office/drawing/2014/main" id="{75C75474-1EFA-417C-9571-71DA2FDE3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454" y="4878389"/>
            <a:ext cx="188912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61" name="Picture 269">
            <a:extLst>
              <a:ext uri="{FF2B5EF4-FFF2-40B4-BE49-F238E27FC236}">
                <a16:creationId xmlns:a16="http://schemas.microsoft.com/office/drawing/2014/main" id="{DB40F007-1095-498B-9260-97BA4BAAA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45" y="5158424"/>
            <a:ext cx="188913" cy="82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62" name="Picture 13">
            <a:extLst>
              <a:ext uri="{FF2B5EF4-FFF2-40B4-BE49-F238E27FC236}">
                <a16:creationId xmlns:a16="http://schemas.microsoft.com/office/drawing/2014/main" id="{19454EFE-7BE7-4368-B51D-0878E3225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26" y="4958398"/>
            <a:ext cx="220028" cy="8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63" name="Picture 271">
            <a:extLst>
              <a:ext uri="{FF2B5EF4-FFF2-40B4-BE49-F238E27FC236}">
                <a16:creationId xmlns:a16="http://schemas.microsoft.com/office/drawing/2014/main" id="{9ABC24F1-0FA8-4FC8-B474-39F87B935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1" y="4676141"/>
            <a:ext cx="220028" cy="7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64" name="Picture 273">
            <a:extLst>
              <a:ext uri="{FF2B5EF4-FFF2-40B4-BE49-F238E27FC236}">
                <a16:creationId xmlns:a16="http://schemas.microsoft.com/office/drawing/2014/main" id="{1B0EB13A-D918-4A40-A387-F84982F4E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603" y="4616133"/>
            <a:ext cx="222250" cy="7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65" name="Picture 274">
            <a:extLst>
              <a:ext uri="{FF2B5EF4-FFF2-40B4-BE49-F238E27FC236}">
                <a16:creationId xmlns:a16="http://schemas.microsoft.com/office/drawing/2014/main" id="{24A9C4C2-176B-453E-903C-7E1363D8A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140" y="5085081"/>
            <a:ext cx="222250" cy="7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66" name="Picture 14">
            <a:extLst>
              <a:ext uri="{FF2B5EF4-FFF2-40B4-BE49-F238E27FC236}">
                <a16:creationId xmlns:a16="http://schemas.microsoft.com/office/drawing/2014/main" id="{68745590-B10B-46DE-AF5E-278A45152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249" y="4467225"/>
            <a:ext cx="197802" cy="8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67" name="Picture 15">
            <a:extLst>
              <a:ext uri="{FF2B5EF4-FFF2-40B4-BE49-F238E27FC236}">
                <a16:creationId xmlns:a16="http://schemas.microsoft.com/office/drawing/2014/main" id="{F0C7ED14-5585-41F0-B4B8-805ABF3A3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245" y="4396106"/>
            <a:ext cx="168910" cy="86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68" name="Picture 281">
            <a:extLst>
              <a:ext uri="{FF2B5EF4-FFF2-40B4-BE49-F238E27FC236}">
                <a16:creationId xmlns:a16="http://schemas.microsoft.com/office/drawing/2014/main" id="{E928EA14-3486-4831-8660-22782872B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063" y="4509454"/>
            <a:ext cx="168910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69" name="Picture 282">
            <a:extLst>
              <a:ext uri="{FF2B5EF4-FFF2-40B4-BE49-F238E27FC236}">
                <a16:creationId xmlns:a16="http://schemas.microsoft.com/office/drawing/2014/main" id="{3A13423D-904C-4FD5-AE14-410C088C3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058" y="4989513"/>
            <a:ext cx="168910" cy="8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70" name="Picture 16">
            <a:extLst>
              <a:ext uri="{FF2B5EF4-FFF2-40B4-BE49-F238E27FC236}">
                <a16:creationId xmlns:a16="http://schemas.microsoft.com/office/drawing/2014/main" id="{FEE4C40B-DC61-42B4-9290-631BDD719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133" y="4576129"/>
            <a:ext cx="335597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71" name="Picture 17">
            <a:extLst>
              <a:ext uri="{FF2B5EF4-FFF2-40B4-BE49-F238E27FC236}">
                <a16:creationId xmlns:a16="http://schemas.microsoft.com/office/drawing/2014/main" id="{4CD9000D-E7D9-4675-AE50-310CF3B6C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505" y="4420554"/>
            <a:ext cx="197803" cy="9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72" name="Picture 283">
            <a:extLst>
              <a:ext uri="{FF2B5EF4-FFF2-40B4-BE49-F238E27FC236}">
                <a16:creationId xmlns:a16="http://schemas.microsoft.com/office/drawing/2014/main" id="{B74D7481-4708-4A3A-B1FF-BE652B84C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724" y="4838384"/>
            <a:ext cx="197802" cy="93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73" name="Picture 284">
            <a:extLst>
              <a:ext uri="{FF2B5EF4-FFF2-40B4-BE49-F238E27FC236}">
                <a16:creationId xmlns:a16="http://schemas.microsoft.com/office/drawing/2014/main" id="{2AE0FB55-D7AF-4BB0-BB6C-C3DC7100C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784" y="4778375"/>
            <a:ext cx="197802" cy="9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74" name="Picture 19">
            <a:extLst>
              <a:ext uri="{FF2B5EF4-FFF2-40B4-BE49-F238E27FC236}">
                <a16:creationId xmlns:a16="http://schemas.microsoft.com/office/drawing/2014/main" id="{43467B92-D636-4467-A66F-B800F34D0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998" y="4980624"/>
            <a:ext cx="248920" cy="75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75" name="Picture 20">
            <a:extLst>
              <a:ext uri="{FF2B5EF4-FFF2-40B4-BE49-F238E27FC236}">
                <a16:creationId xmlns:a16="http://schemas.microsoft.com/office/drawing/2014/main" id="{4CFF684E-A5F5-419A-9F73-E19245B84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39" y="5311776"/>
            <a:ext cx="191135" cy="86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76" name="Picture 231">
            <a:extLst>
              <a:ext uri="{FF2B5EF4-FFF2-40B4-BE49-F238E27FC236}">
                <a16:creationId xmlns:a16="http://schemas.microsoft.com/office/drawing/2014/main" id="{EBBB0AF2-B5DF-497E-B54B-691089358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135" y="4749483"/>
            <a:ext cx="28448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77" name="Picture 232">
            <a:extLst>
              <a:ext uri="{FF2B5EF4-FFF2-40B4-BE49-F238E27FC236}">
                <a16:creationId xmlns:a16="http://schemas.microsoft.com/office/drawing/2014/main" id="{BCAA972A-039E-48AD-872C-C7E31B170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365" y="5947411"/>
            <a:ext cx="284480" cy="17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78" name="picture">
            <a:extLst>
              <a:ext uri="{FF2B5EF4-FFF2-40B4-BE49-F238E27FC236}">
                <a16:creationId xmlns:a16="http://schemas.microsoft.com/office/drawing/2014/main" id="{3B6B5FF1-69D3-4BA8-A482-33436F6C2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3953828"/>
            <a:ext cx="151130" cy="10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79" name="picture">
            <a:extLst>
              <a:ext uri="{FF2B5EF4-FFF2-40B4-BE49-F238E27FC236}">
                <a16:creationId xmlns:a16="http://schemas.microsoft.com/office/drawing/2014/main" id="{BDFC8380-6CA4-42BB-AFDB-613278DB2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231" y="3884930"/>
            <a:ext cx="406718" cy="6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80" name="Picture 1">
            <a:extLst>
              <a:ext uri="{FF2B5EF4-FFF2-40B4-BE49-F238E27FC236}">
                <a16:creationId xmlns:a16="http://schemas.microsoft.com/office/drawing/2014/main" id="{57E920F3-B824-48B4-85F2-C8E7674EB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553" y="7583171"/>
            <a:ext cx="1049020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81" name="Picture 2">
            <a:extLst>
              <a:ext uri="{FF2B5EF4-FFF2-40B4-BE49-F238E27FC236}">
                <a16:creationId xmlns:a16="http://schemas.microsoft.com/office/drawing/2014/main" id="{DA22BFA0-A3F3-4258-8AED-AB5787352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335" y="7345363"/>
            <a:ext cx="482283" cy="17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82" name="Picture 237">
            <a:extLst>
              <a:ext uri="{FF2B5EF4-FFF2-40B4-BE49-F238E27FC236}">
                <a16:creationId xmlns:a16="http://schemas.microsoft.com/office/drawing/2014/main" id="{40694542-148F-4D86-822D-D802CFC3A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576" y="6649720"/>
            <a:ext cx="288925" cy="10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83" name="Picture 238">
            <a:extLst>
              <a:ext uri="{FF2B5EF4-FFF2-40B4-BE49-F238E27FC236}">
                <a16:creationId xmlns:a16="http://schemas.microsoft.com/office/drawing/2014/main" id="{7D15270D-96CA-4F4C-B66C-93A16EC90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6507480"/>
            <a:ext cx="371157" cy="8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84" name="Picture 4">
            <a:extLst>
              <a:ext uri="{FF2B5EF4-FFF2-40B4-BE49-F238E27FC236}">
                <a16:creationId xmlns:a16="http://schemas.microsoft.com/office/drawing/2014/main" id="{43BCBD3F-84AD-4B82-8751-0CE94F933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004" y="6811963"/>
            <a:ext cx="260032" cy="12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85" name="Picture 9">
            <a:extLst>
              <a:ext uri="{FF2B5EF4-FFF2-40B4-BE49-F238E27FC236}">
                <a16:creationId xmlns:a16="http://schemas.microsoft.com/office/drawing/2014/main" id="{F65D3191-1D59-4ED2-BFAF-B3BA25E07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655" y="7000876"/>
            <a:ext cx="497840" cy="13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86" name="Picture 10">
            <a:extLst>
              <a:ext uri="{FF2B5EF4-FFF2-40B4-BE49-F238E27FC236}">
                <a16:creationId xmlns:a16="http://schemas.microsoft.com/office/drawing/2014/main" id="{9D16F794-7642-454D-B4E6-B0A423835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880" y="7183121"/>
            <a:ext cx="515620" cy="13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87" name="Picture 18">
            <a:extLst>
              <a:ext uri="{FF2B5EF4-FFF2-40B4-BE49-F238E27FC236}">
                <a16:creationId xmlns:a16="http://schemas.microsoft.com/office/drawing/2014/main" id="{1DA1C69A-956F-4C30-A036-D5611F4E0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6481" y="7247574"/>
            <a:ext cx="371158" cy="13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88" name="Picture 21">
            <a:extLst>
              <a:ext uri="{FF2B5EF4-FFF2-40B4-BE49-F238E27FC236}">
                <a16:creationId xmlns:a16="http://schemas.microsoft.com/office/drawing/2014/main" id="{9DE6D172-E7A1-4A12-AC23-2ADF64191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221" y="7720965"/>
            <a:ext cx="662305" cy="10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89" name="Picture 22">
            <a:extLst>
              <a:ext uri="{FF2B5EF4-FFF2-40B4-BE49-F238E27FC236}">
                <a16:creationId xmlns:a16="http://schemas.microsoft.com/office/drawing/2014/main" id="{A15CABD3-FF97-4EED-8131-2F1ED125E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324" y="7358699"/>
            <a:ext cx="491172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90" name="Picture 23">
            <a:extLst>
              <a:ext uri="{FF2B5EF4-FFF2-40B4-BE49-F238E27FC236}">
                <a16:creationId xmlns:a16="http://schemas.microsoft.com/office/drawing/2014/main" id="{AB430243-4E71-4692-9B94-6C8FD1DFB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526" y="8025449"/>
            <a:ext cx="546735" cy="1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91" name="Picture 24">
            <a:extLst>
              <a:ext uri="{FF2B5EF4-FFF2-40B4-BE49-F238E27FC236}">
                <a16:creationId xmlns:a16="http://schemas.microsoft.com/office/drawing/2014/main" id="{902B10EF-5243-488B-9981-26874EAA1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033" y="7714299"/>
            <a:ext cx="702310" cy="173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92" name="Picture 25">
            <a:extLst>
              <a:ext uri="{FF2B5EF4-FFF2-40B4-BE49-F238E27FC236}">
                <a16:creationId xmlns:a16="http://schemas.microsoft.com/office/drawing/2014/main" id="{48C29613-EA8C-41ED-8790-CB7784FF5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963" y="7847649"/>
            <a:ext cx="506730" cy="16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93" name="Picture 26">
            <a:extLst>
              <a:ext uri="{FF2B5EF4-FFF2-40B4-BE49-F238E27FC236}">
                <a16:creationId xmlns:a16="http://schemas.microsoft.com/office/drawing/2014/main" id="{415AED96-82F3-4C29-9EED-E0522084C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206" y="7934325"/>
            <a:ext cx="688975" cy="10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94" name="Picture 27">
            <a:extLst>
              <a:ext uri="{FF2B5EF4-FFF2-40B4-BE49-F238E27FC236}">
                <a16:creationId xmlns:a16="http://schemas.microsoft.com/office/drawing/2014/main" id="{37B71C28-72DA-4505-9954-2C7FB358F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173" y="6874194"/>
            <a:ext cx="22891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895" name="Group 35">
            <a:extLst>
              <a:ext uri="{FF2B5EF4-FFF2-40B4-BE49-F238E27FC236}">
                <a16:creationId xmlns:a16="http://schemas.microsoft.com/office/drawing/2014/main" id="{74567C1A-E185-4846-B2A2-F70F3B8C2EF3}"/>
              </a:ext>
            </a:extLst>
          </p:cNvPr>
          <p:cNvGrpSpPr>
            <a:grpSpLocks/>
          </p:cNvGrpSpPr>
          <p:nvPr/>
        </p:nvGrpSpPr>
        <p:grpSpPr bwMode="auto">
          <a:xfrm>
            <a:off x="8381049" y="7540943"/>
            <a:ext cx="386715" cy="106680"/>
            <a:chOff x="18882452" y="15027986"/>
            <a:chExt cx="849639" cy="237328"/>
          </a:xfrm>
        </p:grpSpPr>
        <p:pic>
          <p:nvPicPr>
            <p:cNvPr id="28079" name="Picture 250">
              <a:extLst>
                <a:ext uri="{FF2B5EF4-FFF2-40B4-BE49-F238E27FC236}">
                  <a16:creationId xmlns:a16="http://schemas.microsoft.com/office/drawing/2014/main" id="{59C49F0B-44EE-4D96-8D08-2337751636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82452" y="15027986"/>
              <a:ext cx="268972" cy="23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080" name="Picture 4" descr="Image result for blackboard collaborate">
              <a:extLst>
                <a:ext uri="{FF2B5EF4-FFF2-40B4-BE49-F238E27FC236}">
                  <a16:creationId xmlns:a16="http://schemas.microsoft.com/office/drawing/2014/main" id="{72926C27-A4C6-445D-8B3C-F8842A7C86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21955" y="15045992"/>
              <a:ext cx="610136" cy="211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896" name="Picture 28">
            <a:extLst>
              <a:ext uri="{FF2B5EF4-FFF2-40B4-BE49-F238E27FC236}">
                <a16:creationId xmlns:a16="http://schemas.microsoft.com/office/drawing/2014/main" id="{4BB7B03E-7E29-4F10-B095-0421B8A3F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7714299"/>
            <a:ext cx="640080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97" name="Picture 29">
            <a:extLst>
              <a:ext uri="{FF2B5EF4-FFF2-40B4-BE49-F238E27FC236}">
                <a16:creationId xmlns:a16="http://schemas.microsoft.com/office/drawing/2014/main" id="{98821050-B39B-433E-A74F-4603D422C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0778" y="8012114"/>
            <a:ext cx="524510" cy="15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98" name="Picture 30">
            <a:extLst>
              <a:ext uri="{FF2B5EF4-FFF2-40B4-BE49-F238E27FC236}">
                <a16:creationId xmlns:a16="http://schemas.microsoft.com/office/drawing/2014/main" id="{759382E8-E821-43B7-933E-326DB9FBE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665" y="7856539"/>
            <a:ext cx="446723" cy="11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99" name="Picture 31">
            <a:extLst>
              <a:ext uri="{FF2B5EF4-FFF2-40B4-BE49-F238E27FC236}">
                <a16:creationId xmlns:a16="http://schemas.microsoft.com/office/drawing/2014/main" id="{10B8B070-E0FE-47C5-AE23-EDE11BE34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820" y="7580949"/>
            <a:ext cx="624523" cy="10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00" name="Picture 32">
            <a:extLst>
              <a:ext uri="{FF2B5EF4-FFF2-40B4-BE49-F238E27FC236}">
                <a16:creationId xmlns:a16="http://schemas.microsoft.com/office/drawing/2014/main" id="{DB2336E3-BBB2-4C54-AEB9-4C9E74482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631" y="6651944"/>
            <a:ext cx="264478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901" name="Group 40">
            <a:extLst>
              <a:ext uri="{FF2B5EF4-FFF2-40B4-BE49-F238E27FC236}">
                <a16:creationId xmlns:a16="http://schemas.microsoft.com/office/drawing/2014/main" id="{A5A20F4F-E9E5-459F-A54C-CA6F54656967}"/>
              </a:ext>
            </a:extLst>
          </p:cNvPr>
          <p:cNvGrpSpPr>
            <a:grpSpLocks/>
          </p:cNvGrpSpPr>
          <p:nvPr/>
        </p:nvGrpSpPr>
        <p:grpSpPr bwMode="auto">
          <a:xfrm>
            <a:off x="4673919" y="5516246"/>
            <a:ext cx="564515" cy="111125"/>
            <a:chOff x="9802395" y="12132913"/>
            <a:chExt cx="1243493" cy="244763"/>
          </a:xfrm>
        </p:grpSpPr>
        <p:pic>
          <p:nvPicPr>
            <p:cNvPr id="28077" name="Picture 37">
              <a:extLst>
                <a:ext uri="{FF2B5EF4-FFF2-40B4-BE49-F238E27FC236}">
                  <a16:creationId xmlns:a16="http://schemas.microsoft.com/office/drawing/2014/main" id="{8677A534-CF62-4A39-8AB9-7D8EFC40F5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2850" y="12132913"/>
              <a:ext cx="993038" cy="24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078" name="Picture 38">
              <a:extLst>
                <a:ext uri="{FF2B5EF4-FFF2-40B4-BE49-F238E27FC236}">
                  <a16:creationId xmlns:a16="http://schemas.microsoft.com/office/drawing/2014/main" id="{FE7A49CA-3935-4040-9FED-FE70C8AD03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2395" y="12139979"/>
              <a:ext cx="275722" cy="236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902" name="Picture 41">
            <a:extLst>
              <a:ext uri="{FF2B5EF4-FFF2-40B4-BE49-F238E27FC236}">
                <a16:creationId xmlns:a16="http://schemas.microsoft.com/office/drawing/2014/main" id="{C827678A-A4EC-4BDF-A8EC-6796E24ED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76" y="7596505"/>
            <a:ext cx="680085" cy="117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03" name="Picture 42">
            <a:extLst>
              <a:ext uri="{FF2B5EF4-FFF2-40B4-BE49-F238E27FC236}">
                <a16:creationId xmlns:a16="http://schemas.microsoft.com/office/drawing/2014/main" id="{0EB5DECA-11EC-46F5-8F06-522548377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435" y="8594409"/>
            <a:ext cx="746760" cy="197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04" name="Picture 43">
            <a:extLst>
              <a:ext uri="{FF2B5EF4-FFF2-40B4-BE49-F238E27FC236}">
                <a16:creationId xmlns:a16="http://schemas.microsoft.com/office/drawing/2014/main" id="{FE08915C-7A4A-4E81-96FF-01790200E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229" y="8143240"/>
            <a:ext cx="600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05" name="Picture 44">
            <a:extLst>
              <a:ext uri="{FF2B5EF4-FFF2-40B4-BE49-F238E27FC236}">
                <a16:creationId xmlns:a16="http://schemas.microsoft.com/office/drawing/2014/main" id="{A0AD2742-C133-4966-9062-05A61AC63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946" y="7218681"/>
            <a:ext cx="620078" cy="30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06" name="Picture 45">
            <a:extLst>
              <a:ext uri="{FF2B5EF4-FFF2-40B4-BE49-F238E27FC236}">
                <a16:creationId xmlns:a16="http://schemas.microsoft.com/office/drawing/2014/main" id="{B48B58E2-1685-4CCB-B4FF-F737CB6AD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619" y="8325485"/>
            <a:ext cx="348932" cy="240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07" name="Picture 270">
            <a:extLst>
              <a:ext uri="{FF2B5EF4-FFF2-40B4-BE49-F238E27FC236}">
                <a16:creationId xmlns:a16="http://schemas.microsoft.com/office/drawing/2014/main" id="{AA5B81EF-73D5-4731-B5C2-507DFEBE8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605" y="4209415"/>
            <a:ext cx="755650" cy="6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08" name="Picture 47">
            <a:extLst>
              <a:ext uri="{FF2B5EF4-FFF2-40B4-BE49-F238E27FC236}">
                <a16:creationId xmlns:a16="http://schemas.microsoft.com/office/drawing/2014/main" id="{67EC244B-AA49-4267-803D-C6E8571AC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594" y="7565390"/>
            <a:ext cx="35115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09" name="Picture 48">
            <a:extLst>
              <a:ext uri="{FF2B5EF4-FFF2-40B4-BE49-F238E27FC236}">
                <a16:creationId xmlns:a16="http://schemas.microsoft.com/office/drawing/2014/main" id="{0F1B4D80-54AC-41F0-9747-285FBDCD7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365" y="8438834"/>
            <a:ext cx="651193" cy="126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10" name="Picture 49">
            <a:extLst>
              <a:ext uri="{FF2B5EF4-FFF2-40B4-BE49-F238E27FC236}">
                <a16:creationId xmlns:a16="http://schemas.microsoft.com/office/drawing/2014/main" id="{23DC0C5B-FF44-40C7-91F5-A99F6B383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059" y="7652069"/>
            <a:ext cx="53562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11" name="Picture 50">
            <a:extLst>
              <a:ext uri="{FF2B5EF4-FFF2-40B4-BE49-F238E27FC236}">
                <a16:creationId xmlns:a16="http://schemas.microsoft.com/office/drawing/2014/main" id="{F7C78AF0-8734-4EB2-93DB-9F168C74C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144" y="8136573"/>
            <a:ext cx="582295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12" name="Picture 275">
            <a:extLst>
              <a:ext uri="{FF2B5EF4-FFF2-40B4-BE49-F238E27FC236}">
                <a16:creationId xmlns:a16="http://schemas.microsoft.com/office/drawing/2014/main" id="{731A5D7C-BE81-4C47-80A8-8B46B8C98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443" y="7318694"/>
            <a:ext cx="506730" cy="16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13" name="Picture 285">
            <a:extLst>
              <a:ext uri="{FF2B5EF4-FFF2-40B4-BE49-F238E27FC236}">
                <a16:creationId xmlns:a16="http://schemas.microsoft.com/office/drawing/2014/main" id="{28B87B46-37A1-4286-AAA2-F878CE79E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696" y="7560945"/>
            <a:ext cx="688975" cy="10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14" name="Picture 51">
            <a:extLst>
              <a:ext uri="{FF2B5EF4-FFF2-40B4-BE49-F238E27FC236}">
                <a16:creationId xmlns:a16="http://schemas.microsoft.com/office/drawing/2014/main" id="{EA6B2DD2-0CC7-4848-9517-D9D9377C2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358" y="8272145"/>
            <a:ext cx="453390" cy="16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15" name="Picture 52">
            <a:extLst>
              <a:ext uri="{FF2B5EF4-FFF2-40B4-BE49-F238E27FC236}">
                <a16:creationId xmlns:a16="http://schemas.microsoft.com/office/drawing/2014/main" id="{2357790A-9B11-4FEE-AB8C-20527C451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894" y="7898765"/>
            <a:ext cx="617855" cy="160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16" name="Picture 53">
            <a:extLst>
              <a:ext uri="{FF2B5EF4-FFF2-40B4-BE49-F238E27FC236}">
                <a16:creationId xmlns:a16="http://schemas.microsoft.com/office/drawing/2014/main" id="{376FB025-EA75-4C85-9F1B-B8846CA12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111" y="7756525"/>
            <a:ext cx="617855" cy="15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17" name="Picture 54">
            <a:extLst>
              <a:ext uri="{FF2B5EF4-FFF2-40B4-BE49-F238E27FC236}">
                <a16:creationId xmlns:a16="http://schemas.microsoft.com/office/drawing/2014/main" id="{A19CEBA0-664F-4091-8A91-F793ABB0F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095" y="7994333"/>
            <a:ext cx="811213" cy="184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18" name="Picture 55">
            <a:extLst>
              <a:ext uri="{FF2B5EF4-FFF2-40B4-BE49-F238E27FC236}">
                <a16:creationId xmlns:a16="http://schemas.microsoft.com/office/drawing/2014/main" id="{80B88CDA-5259-4A44-B111-A6AFEAE30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833" y="7034213"/>
            <a:ext cx="31115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19" name="Picture 56">
            <a:extLst>
              <a:ext uri="{FF2B5EF4-FFF2-40B4-BE49-F238E27FC236}">
                <a16:creationId xmlns:a16="http://schemas.microsoft.com/office/drawing/2014/main" id="{72A0BAC3-8B4E-44E5-BF59-9B1FAA198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7265353"/>
            <a:ext cx="364490" cy="148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20" name="Picture 57">
            <a:extLst>
              <a:ext uri="{FF2B5EF4-FFF2-40B4-BE49-F238E27FC236}">
                <a16:creationId xmlns:a16="http://schemas.microsoft.com/office/drawing/2014/main" id="{883C6709-91B8-4EC2-B138-AC8A3D724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766" y="6847524"/>
            <a:ext cx="422275" cy="14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21" name="Picture 58">
            <a:extLst>
              <a:ext uri="{FF2B5EF4-FFF2-40B4-BE49-F238E27FC236}">
                <a16:creationId xmlns:a16="http://schemas.microsoft.com/office/drawing/2014/main" id="{B611F01E-628C-4574-B9A4-49BF64507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324" y="7045325"/>
            <a:ext cx="386715" cy="126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22" name="Picture 59">
            <a:extLst>
              <a:ext uri="{FF2B5EF4-FFF2-40B4-BE49-F238E27FC236}">
                <a16:creationId xmlns:a16="http://schemas.microsoft.com/office/drawing/2014/main" id="{E752CA19-B5B2-48B7-8046-C5D87AB64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30" y="6527484"/>
            <a:ext cx="444500" cy="15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23" name="Picture 60">
            <a:extLst>
              <a:ext uri="{FF2B5EF4-FFF2-40B4-BE49-F238E27FC236}">
                <a16:creationId xmlns:a16="http://schemas.microsoft.com/office/drawing/2014/main" id="{F071C923-7ABE-4044-A9A4-FF1E3C687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878" y="6649721"/>
            <a:ext cx="646747" cy="208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24" name="Picture 61">
            <a:extLst>
              <a:ext uri="{FF2B5EF4-FFF2-40B4-BE49-F238E27FC236}">
                <a16:creationId xmlns:a16="http://schemas.microsoft.com/office/drawing/2014/main" id="{1554C011-6172-4EFD-993B-E208EE62C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8034338"/>
            <a:ext cx="437833" cy="291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25" name="Picture 62">
            <a:extLst>
              <a:ext uri="{FF2B5EF4-FFF2-40B4-BE49-F238E27FC236}">
                <a16:creationId xmlns:a16="http://schemas.microsoft.com/office/drawing/2014/main" id="{CA70BED1-0ACA-4913-BDB0-39F864DDB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951" y="7560945"/>
            <a:ext cx="422275" cy="10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26" name="Picture 127">
            <a:extLst>
              <a:ext uri="{FF2B5EF4-FFF2-40B4-BE49-F238E27FC236}">
                <a16:creationId xmlns:a16="http://schemas.microsoft.com/office/drawing/2014/main" id="{BC20087B-1CE7-4242-867D-89AA20A9A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593" y="7807643"/>
            <a:ext cx="424497" cy="231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27" name="Picture 290">
            <a:extLst>
              <a:ext uri="{FF2B5EF4-FFF2-40B4-BE49-F238E27FC236}">
                <a16:creationId xmlns:a16="http://schemas.microsoft.com/office/drawing/2014/main" id="{8BF763AE-0B26-4F04-956E-67984C0A5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240" y="5451794"/>
            <a:ext cx="188913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28" name="Picture 24">
            <a:extLst>
              <a:ext uri="{FF2B5EF4-FFF2-40B4-BE49-F238E27FC236}">
                <a16:creationId xmlns:a16="http://schemas.microsoft.com/office/drawing/2014/main" id="{8859AF1A-F3E0-410F-A094-7513F130EA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583" y="6976429"/>
            <a:ext cx="344487" cy="10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929" name="Group 130">
            <a:extLst>
              <a:ext uri="{FF2B5EF4-FFF2-40B4-BE49-F238E27FC236}">
                <a16:creationId xmlns:a16="http://schemas.microsoft.com/office/drawing/2014/main" id="{D4FE4CD5-F3B6-458B-9735-A0761C7FA132}"/>
              </a:ext>
            </a:extLst>
          </p:cNvPr>
          <p:cNvGrpSpPr>
            <a:grpSpLocks/>
          </p:cNvGrpSpPr>
          <p:nvPr/>
        </p:nvGrpSpPr>
        <p:grpSpPr bwMode="auto">
          <a:xfrm>
            <a:off x="3229292" y="3771589"/>
            <a:ext cx="596171" cy="247064"/>
            <a:chOff x="4167472" y="8209664"/>
            <a:chExt cx="1311783" cy="542676"/>
          </a:xfrm>
        </p:grpSpPr>
        <p:pic>
          <p:nvPicPr>
            <p:cNvPr id="28075" name="Picture 128">
              <a:extLst>
                <a:ext uri="{FF2B5EF4-FFF2-40B4-BE49-F238E27FC236}">
                  <a16:creationId xmlns:a16="http://schemas.microsoft.com/office/drawing/2014/main" id="{EE3B4818-63B1-40FA-8BF8-0D713E1795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7472" y="8209664"/>
              <a:ext cx="940089" cy="290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202D9ECB-7851-4CBB-8445-C1E480AAD644}"/>
                </a:ext>
              </a:extLst>
            </p:cNvPr>
            <p:cNvSpPr txBox="1"/>
            <p:nvPr/>
          </p:nvSpPr>
          <p:spPr>
            <a:xfrm>
              <a:off x="4416875" y="8380523"/>
              <a:ext cx="1062380" cy="37181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500" dirty="0"/>
                <a:t>assignment</a:t>
              </a:r>
            </a:p>
          </p:txBody>
        </p:sp>
      </p:grpSp>
      <p:pic>
        <p:nvPicPr>
          <p:cNvPr id="27930" name="Picture 131">
            <a:extLst>
              <a:ext uri="{FF2B5EF4-FFF2-40B4-BE49-F238E27FC236}">
                <a16:creationId xmlns:a16="http://schemas.microsoft.com/office/drawing/2014/main" id="{F4E966E9-C723-410D-8CC3-674401D28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344" y="3807143"/>
            <a:ext cx="502285" cy="95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31" name="Picture 132">
            <a:extLst>
              <a:ext uri="{FF2B5EF4-FFF2-40B4-BE49-F238E27FC236}">
                <a16:creationId xmlns:a16="http://schemas.microsoft.com/office/drawing/2014/main" id="{16318029-83F2-42D1-9D50-811D92C15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26" y="4142741"/>
            <a:ext cx="442278" cy="86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32" name="Picture 298">
            <a:extLst>
              <a:ext uri="{FF2B5EF4-FFF2-40B4-BE49-F238E27FC236}">
                <a16:creationId xmlns:a16="http://schemas.microsoft.com/office/drawing/2014/main" id="{791CA878-2490-4FA6-B616-DE8115251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98" y="3962719"/>
            <a:ext cx="380047" cy="253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33" name="Picture 133">
            <a:extLst>
              <a:ext uri="{FF2B5EF4-FFF2-40B4-BE49-F238E27FC236}">
                <a16:creationId xmlns:a16="http://schemas.microsoft.com/office/drawing/2014/main" id="{7BD83445-3F51-43D8-A739-7E12CCE0A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5" y="3949384"/>
            <a:ext cx="197803" cy="171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" name="TextBox 134">
            <a:extLst>
              <a:ext uri="{FF2B5EF4-FFF2-40B4-BE49-F238E27FC236}">
                <a16:creationId xmlns:a16="http://schemas.microsoft.com/office/drawing/2014/main" id="{07E7A599-D05B-4DE4-A04F-498C5A6059F0}"/>
              </a:ext>
            </a:extLst>
          </p:cNvPr>
          <p:cNvSpPr txBox="1"/>
          <p:nvPr/>
        </p:nvSpPr>
        <p:spPr>
          <a:xfrm>
            <a:off x="2855913" y="4244975"/>
            <a:ext cx="625492" cy="17633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546" dirty="0"/>
              <a:t>Virtual patients</a:t>
            </a:r>
          </a:p>
        </p:txBody>
      </p:sp>
      <p:sp>
        <p:nvSpPr>
          <p:cNvPr id="302" name="TextBox 301">
            <a:extLst>
              <a:ext uri="{FF2B5EF4-FFF2-40B4-BE49-F238E27FC236}">
                <a16:creationId xmlns:a16="http://schemas.microsoft.com/office/drawing/2014/main" id="{E737EF82-280A-4744-BFC0-E6BB0324FB08}"/>
              </a:ext>
            </a:extLst>
          </p:cNvPr>
          <p:cNvSpPr txBox="1"/>
          <p:nvPr/>
        </p:nvSpPr>
        <p:spPr>
          <a:xfrm>
            <a:off x="2860359" y="4376103"/>
            <a:ext cx="505267" cy="17633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546" dirty="0"/>
              <a:t>Virtual labs</a:t>
            </a:r>
          </a:p>
        </p:txBody>
      </p:sp>
      <p:pic>
        <p:nvPicPr>
          <p:cNvPr id="27936" name="Picture 135">
            <a:extLst>
              <a:ext uri="{FF2B5EF4-FFF2-40B4-BE49-F238E27FC236}">
                <a16:creationId xmlns:a16="http://schemas.microsoft.com/office/drawing/2014/main" id="{A52B2248-B3E2-447A-AAB0-8F4DD0D45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681" y="4489450"/>
            <a:ext cx="600075" cy="10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37" name="Picture 136">
            <a:extLst>
              <a:ext uri="{FF2B5EF4-FFF2-40B4-BE49-F238E27FC236}">
                <a16:creationId xmlns:a16="http://schemas.microsoft.com/office/drawing/2014/main" id="{F0D9470E-494E-4931-B3C0-693BD24F7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318" y="3989389"/>
            <a:ext cx="275590" cy="173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38" name="Picture 138">
            <a:extLst>
              <a:ext uri="{FF2B5EF4-FFF2-40B4-BE49-F238E27FC236}">
                <a16:creationId xmlns:a16="http://schemas.microsoft.com/office/drawing/2014/main" id="{08AD3438-4350-4285-A60D-E50F447E6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198" y="4224974"/>
            <a:ext cx="293370" cy="208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39" name="Picture 139">
            <a:extLst>
              <a:ext uri="{FF2B5EF4-FFF2-40B4-BE49-F238E27FC236}">
                <a16:creationId xmlns:a16="http://schemas.microsoft.com/office/drawing/2014/main" id="{3D26B894-0389-4B72-87AB-A516587EC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945" y="4593909"/>
            <a:ext cx="455613" cy="11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40" name="Picture 140">
            <a:extLst>
              <a:ext uri="{FF2B5EF4-FFF2-40B4-BE49-F238E27FC236}">
                <a16:creationId xmlns:a16="http://schemas.microsoft.com/office/drawing/2014/main" id="{F4B0569D-C058-4E03-A01F-E54A87333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655" y="4602799"/>
            <a:ext cx="506730" cy="173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41" name="Picture 141">
            <a:extLst>
              <a:ext uri="{FF2B5EF4-FFF2-40B4-BE49-F238E27FC236}">
                <a16:creationId xmlns:a16="http://schemas.microsoft.com/office/drawing/2014/main" id="{938E23AA-E67F-46ED-B7AF-4C91FA4BE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4798378"/>
            <a:ext cx="357823" cy="9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42" name="Picture 142">
            <a:extLst>
              <a:ext uri="{FF2B5EF4-FFF2-40B4-BE49-F238E27FC236}">
                <a16:creationId xmlns:a16="http://schemas.microsoft.com/office/drawing/2014/main" id="{679C63D9-F484-4D5C-94E3-D4D5C05DF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25" y="4793933"/>
            <a:ext cx="51562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43" name="Picture 314">
            <a:extLst>
              <a:ext uri="{FF2B5EF4-FFF2-40B4-BE49-F238E27FC236}">
                <a16:creationId xmlns:a16="http://schemas.microsoft.com/office/drawing/2014/main" id="{7D7EF725-DDFF-4C13-8266-F9ED0493D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711" y="5838508"/>
            <a:ext cx="513398" cy="13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44" name="Picture 315">
            <a:extLst>
              <a:ext uri="{FF2B5EF4-FFF2-40B4-BE49-F238E27FC236}">
                <a16:creationId xmlns:a16="http://schemas.microsoft.com/office/drawing/2014/main" id="{9E9044EE-6664-48FA-BD98-C7831E2C3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046" y="6176329"/>
            <a:ext cx="371158" cy="13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45" name="Picture 316">
            <a:extLst>
              <a:ext uri="{FF2B5EF4-FFF2-40B4-BE49-F238E27FC236}">
                <a16:creationId xmlns:a16="http://schemas.microsoft.com/office/drawing/2014/main" id="{2FA05DFE-095E-4952-A9F4-DBD8203ED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00" y="5991860"/>
            <a:ext cx="640080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46" name="Picture 143">
            <a:extLst>
              <a:ext uri="{FF2B5EF4-FFF2-40B4-BE49-F238E27FC236}">
                <a16:creationId xmlns:a16="http://schemas.microsoft.com/office/drawing/2014/main" id="{81EA07AF-F662-4DAD-A0F1-6E785BC6E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496" y="4918394"/>
            <a:ext cx="440055" cy="128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47" name="Picture 144">
            <a:extLst>
              <a:ext uri="{FF2B5EF4-FFF2-40B4-BE49-F238E27FC236}">
                <a16:creationId xmlns:a16="http://schemas.microsoft.com/office/drawing/2014/main" id="{01A53069-7B01-4967-80C2-7F78CD7F7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505" y="5087304"/>
            <a:ext cx="402273" cy="10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48" name="Picture 145">
            <a:extLst>
              <a:ext uri="{FF2B5EF4-FFF2-40B4-BE49-F238E27FC236}">
                <a16:creationId xmlns:a16="http://schemas.microsoft.com/office/drawing/2014/main" id="{ACD99728-C046-4DAB-8AB7-FD9751C5B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855" y="5220653"/>
            <a:ext cx="151130" cy="148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49" name="Picture 146">
            <a:extLst>
              <a:ext uri="{FF2B5EF4-FFF2-40B4-BE49-F238E27FC236}">
                <a16:creationId xmlns:a16="http://schemas.microsoft.com/office/drawing/2014/main" id="{F9008408-A057-4DC0-8568-1C4286564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960" y="5376228"/>
            <a:ext cx="320040" cy="10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50" name="Picture 147">
            <a:extLst>
              <a:ext uri="{FF2B5EF4-FFF2-40B4-BE49-F238E27FC236}">
                <a16:creationId xmlns:a16="http://schemas.microsoft.com/office/drawing/2014/main" id="{3D5DCE53-991D-4759-A3A8-F7E0105C9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661" y="4918394"/>
            <a:ext cx="422275" cy="11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51" name="Picture 318">
            <a:extLst>
              <a:ext uri="{FF2B5EF4-FFF2-40B4-BE49-F238E27FC236}">
                <a16:creationId xmlns:a16="http://schemas.microsoft.com/office/drawing/2014/main" id="{B26F5830-0BD9-41FA-91FD-C07755BFD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549" y="5198428"/>
            <a:ext cx="260032" cy="12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52" name="Picture 319">
            <a:extLst>
              <a:ext uri="{FF2B5EF4-FFF2-40B4-BE49-F238E27FC236}">
                <a16:creationId xmlns:a16="http://schemas.microsoft.com/office/drawing/2014/main" id="{FE7771A4-E300-4122-99BA-BBB100A64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771" y="5367339"/>
            <a:ext cx="548958" cy="1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53" name="Picture 148">
            <a:extLst>
              <a:ext uri="{FF2B5EF4-FFF2-40B4-BE49-F238E27FC236}">
                <a16:creationId xmlns:a16="http://schemas.microsoft.com/office/drawing/2014/main" id="{B18C464D-70F9-461F-A8E3-8A860A92B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603" y="5494021"/>
            <a:ext cx="575627" cy="164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54" name="Picture 149">
            <a:extLst>
              <a:ext uri="{FF2B5EF4-FFF2-40B4-BE49-F238E27FC236}">
                <a16:creationId xmlns:a16="http://schemas.microsoft.com/office/drawing/2014/main" id="{4B78C4AF-20D3-4F08-BEA4-38798E652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215" y="5080636"/>
            <a:ext cx="382270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55" name="Picture 150">
            <a:extLst>
              <a:ext uri="{FF2B5EF4-FFF2-40B4-BE49-F238E27FC236}">
                <a16:creationId xmlns:a16="http://schemas.microsoft.com/office/drawing/2014/main" id="{6A01EBEE-5B39-4C5C-8C90-EB5302442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091" y="5498466"/>
            <a:ext cx="531178" cy="95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56" name="Picture 151">
            <a:extLst>
              <a:ext uri="{FF2B5EF4-FFF2-40B4-BE49-F238E27FC236}">
                <a16:creationId xmlns:a16="http://schemas.microsoft.com/office/drawing/2014/main" id="{D24CB7C8-D82A-420B-8A22-4BDFDD640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310" y="5669598"/>
            <a:ext cx="686753" cy="15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57" name="Picture 152">
            <a:extLst>
              <a:ext uri="{FF2B5EF4-FFF2-40B4-BE49-F238E27FC236}">
                <a16:creationId xmlns:a16="http://schemas.microsoft.com/office/drawing/2014/main" id="{BF59C41D-DF87-4034-AB18-29075C65E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659" y="5894071"/>
            <a:ext cx="251142" cy="253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958" name="AutoShape 2" descr="data:image/jpg;base64,%20/9j/4AAQSkZJRgABAQEAYABgAAD/2wBDAAUDBAQEAwUEBAQFBQUGBwwIBwcHBw8LCwkMEQ8SEhEPERETFhwXExQaFRERGCEYGh0dHx8fExciJCIeJBweHx7/2wBDAQUFBQcGBw4ICA4eFBEUHh4eHh4eHh4eHh4eHh4eHh4eHh4eHh4eHh4eHh4eHh4eHh4eHh4eHh4eHh4eHh4eHh7/wAARCAAxAK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7LooooAKKKKACivMdM1a1A/tPUvEGoL4hXUp4m0yK4ZtwV3CwfZxkBNgU+Ztz/FuxWh4X8aalezKktpHrHnWUN2RpYXNqzkgxSb3AyPqDweK6ZYWaTa6GSrRZ31FeR6P4y1LQ9O1NtSvre5uJFuLu3e4kceY4uTEI0BboFA+VcYz06mtC98ceILNRcSx6aYLp7iOD5HH2byrhIvMkOfmXa5Y4xjb1qng6l7IlYiNrnplFeOHx7r+mm8hhnsdSP2q8mF2ZUWB1i8oLEhklUKPmJOCxHYGt3SvE+p6t430mGS8tLaFru7hfTY2PnoI4jtaTnBBPzDjHK4zRLBzir9NfwBV4vQ9GorzGLxN4gttf1axsbux1GWTVbmC3sXLGaIJbeapPPCbl24wB845zwdG58U6hrHw213xHpUiWcSxudPmKZbaigO7A/wC2JB/wHNS8LNW87fiUq0Xc72ivJ18Y+ItFttS1Bnt9YtTd3iwRIG3kxQCRdrZxtJBGPQ9a674d+INQ123vhqEdtutplRJYJYmEgZA3IjkkAIJ/vcjHFFTCzhHm6BCtGTsdVRXzf+2v4q8S+GR4Y/4R7XdQ0r7Qbjzvss7R+ZjZjOOuMmvm7/hanxK/6HrxD/4HP/jXqYPIauKoqtGSSZjVxcacnFo/SGivzo0/4h/FjUBcGx8YeJrgW0Jnm2Xrny4x1Y89KtyeN/iuLHS7qLx7rNwdTdkt4YdTZpQysBhkBypORjPXNVPIuSXLKtFPb8G/yTfoiVjU1flZ+hlFfnJffEr4pWN5NZ3njTxJBcQuY5Y3vXDIw6g89ah/4Wp8Sv8AoevEP/gc/wDjW0eGqskpRqJpkvHxXRn6Q0V5t+zJq2p638E9B1PWL+4v72b7R5lxcSF3fE8gGSeuAAPwr0mvn69J0asqb6Nr7jtjLmipdwrm7TxWLzXrrS7XR7yVLW7+yzXPmwqgfarEhS4cgBh0Wukri7PwddWfiq+1iL+xZlu7/wC1757JmuI/kRSquGx/Dwcd6dJQ15vkKfNpymwni/wrIISniLSmE77IiLpCHbIGBzzyR+dSv4n8Op9q3a5py/Y2CXObhR5TFtoDc8Etx9eK5DUPhxfT6Jpujwa2kdra6XBYuPKYAtGQfMwrANux0bIHUd6nt/h/dJqklw2qxJa/bYbpLaKJghKXInyVLEK3GPkABJLEdq29nh7fF/X3GfPV7HRWOveEr68NxZappFxc7YwZI5UZ8SMFQZHPzMQB6kgVKuseG7G6S1XUdMt57qZo1jWRFaWUNtYY7sG49c8Vzl54BmeC2+zalFHNayPNEWgypkN6t0u4AjjKbT35zVc/D/Ujc291/bUEdz9rluJ54YHRsPcGYouHwy87dr7h/F14o5KD+2HNU/lO0hfSb66mt41tp5rGTZIpQExMyh+47qwPHrXPR+M9Ma5SO60a7trGa8lsY72UReS0i7twID7gDsbkrjjmtXQ/CuiaLq1/qmn2axXN9IJJGwPl+RVwvoDtB78k1lWHgHSLaz1Etb28mo3j3TC8MXzJ5xbpk9QGxkdaiLo63b6f8Ep8/Qv2+t+Dbk2VpBqWiS+c5NpEskZ3sCRlB65BHHpSnxJ4Ojnuro61oyy25C3Evnxhk52gMc568fXisebwLOcWsGowJYzx2S3amAmTNrjb5bZwobaOCDjkjrWD4Y8H63dajZR6lD9ksdIt7S3t/NgTfIIJ94BKu2/5VX5vl5Ocda1VOi03z/1/X+ZDlUTtynaza14Rme+Vda0yG4SBjcyxXCJLFHwCxYHIwSOexxUWi674KtdKj0zT9b0k2lrbE7PtSttiT5WZiTzg9SfXmue1H4c3+oX1zNd64kiObkIGiYnbNKsmMFtq7doXCgbup5q7r3w/GqLeKL9Ihc3VzcH9zn/XRLHg8842596XLQslzv8Ar5Bepvym7p/iLwndSLb2OsaRK4R5BHFOhIVeGOAeMd6u6BeaNe2Pm6HcWU1qHIJtSpQN3+7xmuY8Q/D+PWU1KKTUDDHfXk1wxSP5lElotvjr227v0rV8FeHptCW9lup4Zrm8kRnMQfACoFHLszE8evHA7VnONLkvGTv2Li582q0Pnj9vzp4R+tz/AO06+VQCTgAknoK+qv2/OnhH63P/ALTr5WRmRgykhgcgjsa+7yP/AHCHz/NnlYv+MzX1W6tbX7PFpFvqOmym0EOoCWc/vnzyQABhCMfKc1kxSPDKk0TtHIjBldTgqR0INbPjFrq4v4NVv9attVvNRgW4meJstGx42Pxwwx09MViV1YBReHi+r31b16q8km0norrboYz+I1ppbO80KR2s7+fWBcma4vTLujMTcYZcZ3bsfMTzmsmt2ze8sfCF1Paa3bxxahMLW609W/euijcrEf3c5/ED2rCp4PeolspO2rfa+60s72SurWt2CfQ+/f2Sf+SAeHPrc/8ApTLXq1eU/sk/8kA8OfW5/wDSmWvVq/PMw/3ur/if5nuUf4cfRBXl/ivxbrSXGs2VrqFrDOj3NtHYrF/pEUS2zSLdZznG4DnG3BAzur1CkwM5wM9M1hSqRg7tXHOLktHY8x8Wy6hovg/wtFbavLbRvFOlw3OZ2NjM6jcTkEuBjk849KqXXi7xRo1pbafcXVpLuW1Z9QeNYlgWSCRypMjhMlowAzN3I5OK9aIB6ikKqRggEe4rZYmNrSjf/hzN0XfSR5p411e8vPAPhbUr6SztJLu+gN0HvXtrcgxSEhpF+ZVJAPftUMnjCLw/ocgtbzRhF/Zd3cW5gvmu4pbtGXbGkjYLnByUxn8K9SIBGCARSbV4+UcdOKSxELWcdPUbpSvdM80uPFWvRyNJeazpul2U1/eQRXE1r8kIgZlRCxYBmkIz24UgcnNVLf4ga+7tKq2c18rIv9hxxEXBU2gmMmSdwG846YAODzXqxUEYIBH0qvaWNra3F1PbwhJLqXzZm/vNtC5/JQPwpqvTtrATpT6SPKrL4ha3Npn76+05WmmhSO6j8khWaOR3jJMnloRsGN7bvmwRnBNzw/408TakLHUJHs0tmn0+3mtxbHLm4UeY27d8uCcgYPcHNeo7VxjaMZzjFLgelN4im72pr+vkCpT/AJjzjxpri6Pq/iuC91NrNrrRE/stHlKmWbEqkQju+4pwvPIqlc+I/E1pZXCzywNbwzyab9naFhJldM+0+YZA2d3mKV6dD6816mVBxkA46cdKWpjiIpWcRuk29zyefx1rlvbytBcWL3SC4jOmGEmW2jihZ47hzuyVcqvUAESqAcg57fwff6pcXOq2Oqzw3MlnNGEmjh8vcrwo+CMnoWIz6Y710G1c52jPrilqalaElZRsOMJJ6s+Vf2/OnhH63P8AKOvlbNfqi6I/3kVvqM0nkw/88o/++RXt4DP/AKpQjR9ne3W/n6HPWwftJuVz8v8ARtYuNKW8W3S3f7XbtbyebEHwrdSueh46ipl1Wxt7fSXsdKihv7GRpJ7l5DItydwKhkPAA5HuK/TryYf+eUf/AHyKPJh/55R/98iqnntGcnN0dXv7zV9GtbLVWezuuu6RKwUkrc34H5carfS6lqdzqFwsSy3ErSOsaBEBJzgAcAe1Vs1+qHkw/wDPKP8A75FHkw/88o/++RW8OJowioxo2S03/wCAS8A27834Hln7JH/JAPDn1uf/AEplr1akVVUbVAA9AKWvmcRV9tVlUta7b+874R5YqPYKKKKxKCiiigAooooAKKKKACiiigAooooAKKKKACiiigAooooAKKKKACiiigD/2Q==">
            <a:extLst>
              <a:ext uri="{FF2B5EF4-FFF2-40B4-BE49-F238E27FC236}">
                <a16:creationId xmlns:a16="http://schemas.microsoft.com/office/drawing/2014/main" id="{3E4040EB-05A2-4EFD-9CE9-2F10F07FE9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17819" y="-66675"/>
            <a:ext cx="864552" cy="864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566" tIns="20783" rIns="41566" bIns="20783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520"/>
          </a:p>
        </p:txBody>
      </p:sp>
      <p:pic>
        <p:nvPicPr>
          <p:cNvPr id="27959" name="Picture 333" descr="LEFTLogoBeneficairesErasmus-med.jpg">
            <a:extLst>
              <a:ext uri="{FF2B5EF4-FFF2-40B4-BE49-F238E27FC236}">
                <a16:creationId xmlns:a16="http://schemas.microsoft.com/office/drawing/2014/main" id="{45ED8132-908C-42D7-827B-AA3BC1E99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1" y="691199"/>
            <a:ext cx="2166938" cy="44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60" name="Picture 154">
            <a:extLst>
              <a:ext uri="{FF2B5EF4-FFF2-40B4-BE49-F238E27FC236}">
                <a16:creationId xmlns:a16="http://schemas.microsoft.com/office/drawing/2014/main" id="{EEE20428-F432-4434-96B6-C5B271F795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103" y="2264728"/>
            <a:ext cx="344487" cy="8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5" name="TextBox 334">
            <a:extLst>
              <a:ext uri="{FF2B5EF4-FFF2-40B4-BE49-F238E27FC236}">
                <a16:creationId xmlns:a16="http://schemas.microsoft.com/office/drawing/2014/main" id="{D98A11B4-0317-4FA4-B7B0-23185166ED4F}"/>
              </a:ext>
            </a:extLst>
          </p:cNvPr>
          <p:cNvSpPr txBox="1"/>
          <p:nvPr/>
        </p:nvSpPr>
        <p:spPr>
          <a:xfrm>
            <a:off x="6127433" y="2080260"/>
            <a:ext cx="393056" cy="17633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546" dirty="0"/>
              <a:t>models</a:t>
            </a:r>
          </a:p>
        </p:txBody>
      </p:sp>
      <p:pic>
        <p:nvPicPr>
          <p:cNvPr id="27962" name="Picture 155">
            <a:extLst>
              <a:ext uri="{FF2B5EF4-FFF2-40B4-BE49-F238E27FC236}">
                <a16:creationId xmlns:a16="http://schemas.microsoft.com/office/drawing/2014/main" id="{AA2BC089-4DCA-48AC-A8A4-DE96CE4EA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044" y="1924686"/>
            <a:ext cx="402272" cy="184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63" name="Picture 156">
            <a:extLst>
              <a:ext uri="{FF2B5EF4-FFF2-40B4-BE49-F238E27FC236}">
                <a16:creationId xmlns:a16="http://schemas.microsoft.com/office/drawing/2014/main" id="{C4BDF2C5-6F9F-4623-BA09-E56466AB8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485" y="2135823"/>
            <a:ext cx="455613" cy="10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64" name="Picture 157">
            <a:extLst>
              <a:ext uri="{FF2B5EF4-FFF2-40B4-BE49-F238E27FC236}">
                <a16:creationId xmlns:a16="http://schemas.microsoft.com/office/drawing/2014/main" id="{8666F0E2-1D23-4C8F-831D-F58DF4589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024" y="3435985"/>
            <a:ext cx="428942" cy="9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65" name="Picture 335">
            <a:extLst>
              <a:ext uri="{FF2B5EF4-FFF2-40B4-BE49-F238E27FC236}">
                <a16:creationId xmlns:a16="http://schemas.microsoft.com/office/drawing/2014/main" id="{E865B112-D278-43D6-9806-FEAEE9197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909" y="3238184"/>
            <a:ext cx="277812" cy="173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66" name="Picture 336">
            <a:extLst>
              <a:ext uri="{FF2B5EF4-FFF2-40B4-BE49-F238E27FC236}">
                <a16:creationId xmlns:a16="http://schemas.microsoft.com/office/drawing/2014/main" id="{44C3685B-3EDF-475A-BE1C-530F05001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144" y="2035811"/>
            <a:ext cx="422275" cy="12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67" name="Picture 379">
            <a:extLst>
              <a:ext uri="{FF2B5EF4-FFF2-40B4-BE49-F238E27FC236}">
                <a16:creationId xmlns:a16="http://schemas.microsoft.com/office/drawing/2014/main" id="{610BD7EE-211B-4D44-A0D1-D520E4CC5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210" y="1684655"/>
            <a:ext cx="31115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68" name="Picture 381">
            <a:extLst>
              <a:ext uri="{FF2B5EF4-FFF2-40B4-BE49-F238E27FC236}">
                <a16:creationId xmlns:a16="http://schemas.microsoft.com/office/drawing/2014/main" id="{B7015668-12E8-435B-AD3C-33A5DD540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878" y="1913573"/>
            <a:ext cx="364490" cy="148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69" name="Picture 158">
            <a:extLst>
              <a:ext uri="{FF2B5EF4-FFF2-40B4-BE49-F238E27FC236}">
                <a16:creationId xmlns:a16="http://schemas.microsoft.com/office/drawing/2014/main" id="{7C89862F-2225-455F-8E4F-EF79AD16E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4258" y="2178051"/>
            <a:ext cx="388937" cy="128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70" name="Picture 389">
            <a:extLst>
              <a:ext uri="{FF2B5EF4-FFF2-40B4-BE49-F238E27FC236}">
                <a16:creationId xmlns:a16="http://schemas.microsoft.com/office/drawing/2014/main" id="{B90B65A8-DF0D-4BEA-A4E2-E7B6078E7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6479" y="1918019"/>
            <a:ext cx="688975" cy="11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1" name="TextBox 390">
            <a:extLst>
              <a:ext uri="{FF2B5EF4-FFF2-40B4-BE49-F238E27FC236}">
                <a16:creationId xmlns:a16="http://schemas.microsoft.com/office/drawing/2014/main" id="{39BFE2C2-EFA8-406B-BE77-BBFE64FD51A7}"/>
              </a:ext>
            </a:extLst>
          </p:cNvPr>
          <p:cNvSpPr txBox="1"/>
          <p:nvPr/>
        </p:nvSpPr>
        <p:spPr>
          <a:xfrm>
            <a:off x="6574156" y="2260283"/>
            <a:ext cx="639919" cy="17633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546" dirty="0"/>
              <a:t>Open textbooks</a:t>
            </a:r>
          </a:p>
        </p:txBody>
      </p:sp>
      <p:sp>
        <p:nvSpPr>
          <p:cNvPr id="392" name="TextBox 391">
            <a:extLst>
              <a:ext uri="{FF2B5EF4-FFF2-40B4-BE49-F238E27FC236}">
                <a16:creationId xmlns:a16="http://schemas.microsoft.com/office/drawing/2014/main" id="{897B395C-3580-4265-A71E-323B8B80680D}"/>
              </a:ext>
            </a:extLst>
          </p:cNvPr>
          <p:cNvSpPr txBox="1"/>
          <p:nvPr/>
        </p:nvSpPr>
        <p:spPr>
          <a:xfrm>
            <a:off x="6731954" y="2426970"/>
            <a:ext cx="495649" cy="17633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546" dirty="0" err="1"/>
              <a:t>eportfolios</a:t>
            </a:r>
            <a:endParaRPr lang="en-GB" sz="546" dirty="0"/>
          </a:p>
        </p:txBody>
      </p:sp>
      <p:pic>
        <p:nvPicPr>
          <p:cNvPr id="27973" name="Picture 223">
            <a:extLst>
              <a:ext uri="{FF2B5EF4-FFF2-40B4-BE49-F238E27FC236}">
                <a16:creationId xmlns:a16="http://schemas.microsoft.com/office/drawing/2014/main" id="{AB0754A3-67E5-41C9-B1BB-F0C672E91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145" y="2355850"/>
            <a:ext cx="400050" cy="1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3" name="TextBox 392">
            <a:extLst>
              <a:ext uri="{FF2B5EF4-FFF2-40B4-BE49-F238E27FC236}">
                <a16:creationId xmlns:a16="http://schemas.microsoft.com/office/drawing/2014/main" id="{38C14B37-F81A-4B6E-9DB0-888D5318FCAD}"/>
              </a:ext>
            </a:extLst>
          </p:cNvPr>
          <p:cNvSpPr txBox="1"/>
          <p:nvPr/>
        </p:nvSpPr>
        <p:spPr>
          <a:xfrm>
            <a:off x="7394259" y="2560320"/>
            <a:ext cx="537327" cy="17633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546" dirty="0"/>
              <a:t>Audio books</a:t>
            </a:r>
          </a:p>
        </p:txBody>
      </p:sp>
      <p:pic>
        <p:nvPicPr>
          <p:cNvPr id="27975" name="Picture 394">
            <a:extLst>
              <a:ext uri="{FF2B5EF4-FFF2-40B4-BE49-F238E27FC236}">
                <a16:creationId xmlns:a16="http://schemas.microsoft.com/office/drawing/2014/main" id="{4B501210-96FD-4D5A-8806-FA4585B3E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709" y="2715896"/>
            <a:ext cx="564515" cy="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976" name="Group 224">
            <a:extLst>
              <a:ext uri="{FF2B5EF4-FFF2-40B4-BE49-F238E27FC236}">
                <a16:creationId xmlns:a16="http://schemas.microsoft.com/office/drawing/2014/main" id="{1B64F2CB-3A91-4F80-A5FD-D51E0B2C6B72}"/>
              </a:ext>
            </a:extLst>
          </p:cNvPr>
          <p:cNvGrpSpPr>
            <a:grpSpLocks/>
          </p:cNvGrpSpPr>
          <p:nvPr/>
        </p:nvGrpSpPr>
        <p:grpSpPr bwMode="auto">
          <a:xfrm>
            <a:off x="6829748" y="3431534"/>
            <a:ext cx="397866" cy="274120"/>
            <a:chOff x="14542412" y="7546826"/>
            <a:chExt cx="877019" cy="605004"/>
          </a:xfrm>
        </p:grpSpPr>
        <p:pic>
          <p:nvPicPr>
            <p:cNvPr id="28073" name="Picture 428">
              <a:extLst>
                <a:ext uri="{FF2B5EF4-FFF2-40B4-BE49-F238E27FC236}">
                  <a16:creationId xmlns:a16="http://schemas.microsoft.com/office/drawing/2014/main" id="{9A4C9FB2-EE0B-4057-A404-D404572647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34856" y="7546826"/>
              <a:ext cx="23812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6" name="TextBox 395">
              <a:extLst>
                <a:ext uri="{FF2B5EF4-FFF2-40B4-BE49-F238E27FC236}">
                  <a16:creationId xmlns:a16="http://schemas.microsoft.com/office/drawing/2014/main" id="{8F4E1B1D-C2A0-4590-A506-6D04CC2EB36E}"/>
                </a:ext>
              </a:extLst>
            </p:cNvPr>
            <p:cNvSpPr txBox="1"/>
            <p:nvPr/>
          </p:nvSpPr>
          <p:spPr>
            <a:xfrm>
              <a:off x="14542412" y="7762656"/>
              <a:ext cx="877019" cy="389174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546" dirty="0"/>
                <a:t>SCORM</a:t>
              </a:r>
            </a:p>
          </p:txBody>
        </p:sp>
      </p:grpSp>
      <p:grpSp>
        <p:nvGrpSpPr>
          <p:cNvPr id="27977" name="Group 397">
            <a:extLst>
              <a:ext uri="{FF2B5EF4-FFF2-40B4-BE49-F238E27FC236}">
                <a16:creationId xmlns:a16="http://schemas.microsoft.com/office/drawing/2014/main" id="{2EA08E59-36C0-4384-8772-EEEE0A2675B4}"/>
              </a:ext>
            </a:extLst>
          </p:cNvPr>
          <p:cNvGrpSpPr>
            <a:grpSpLocks/>
          </p:cNvGrpSpPr>
          <p:nvPr/>
        </p:nvGrpSpPr>
        <p:grpSpPr bwMode="auto">
          <a:xfrm>
            <a:off x="5887409" y="3175947"/>
            <a:ext cx="397866" cy="274120"/>
            <a:chOff x="14542412" y="7546826"/>
            <a:chExt cx="873288" cy="605004"/>
          </a:xfrm>
        </p:grpSpPr>
        <p:pic>
          <p:nvPicPr>
            <p:cNvPr id="28071" name="Picture 398">
              <a:extLst>
                <a:ext uri="{FF2B5EF4-FFF2-40B4-BE49-F238E27FC236}">
                  <a16:creationId xmlns:a16="http://schemas.microsoft.com/office/drawing/2014/main" id="{672742FD-52F5-4236-BCE9-DC3146A0FF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34856" y="7546826"/>
              <a:ext cx="23812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0" name="TextBox 399">
              <a:extLst>
                <a:ext uri="{FF2B5EF4-FFF2-40B4-BE49-F238E27FC236}">
                  <a16:creationId xmlns:a16="http://schemas.microsoft.com/office/drawing/2014/main" id="{C06F685D-9900-4CF1-9E81-A9AC5506EA91}"/>
                </a:ext>
              </a:extLst>
            </p:cNvPr>
            <p:cNvSpPr txBox="1"/>
            <p:nvPr/>
          </p:nvSpPr>
          <p:spPr>
            <a:xfrm>
              <a:off x="14542412" y="7762656"/>
              <a:ext cx="873288" cy="389174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546" dirty="0"/>
                <a:t>SCORM</a:t>
              </a:r>
            </a:p>
          </p:txBody>
        </p:sp>
      </p:grpSp>
      <p:grpSp>
        <p:nvGrpSpPr>
          <p:cNvPr id="27978" name="Group 401">
            <a:extLst>
              <a:ext uri="{FF2B5EF4-FFF2-40B4-BE49-F238E27FC236}">
                <a16:creationId xmlns:a16="http://schemas.microsoft.com/office/drawing/2014/main" id="{CC31E9C9-424E-4BB1-8723-A41FD54821B8}"/>
              </a:ext>
            </a:extLst>
          </p:cNvPr>
          <p:cNvGrpSpPr>
            <a:grpSpLocks/>
          </p:cNvGrpSpPr>
          <p:nvPr/>
        </p:nvGrpSpPr>
        <p:grpSpPr bwMode="auto">
          <a:xfrm>
            <a:off x="3924940" y="4007166"/>
            <a:ext cx="397866" cy="276342"/>
            <a:chOff x="14542412" y="7546826"/>
            <a:chExt cx="877019" cy="605583"/>
          </a:xfrm>
        </p:grpSpPr>
        <p:pic>
          <p:nvPicPr>
            <p:cNvPr id="28069" name="Picture 402">
              <a:extLst>
                <a:ext uri="{FF2B5EF4-FFF2-40B4-BE49-F238E27FC236}">
                  <a16:creationId xmlns:a16="http://schemas.microsoft.com/office/drawing/2014/main" id="{AB1665EE-AFCE-4D4C-8D32-9DA7323650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34856" y="7546826"/>
              <a:ext cx="23812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4" name="TextBox 403">
              <a:extLst>
                <a:ext uri="{FF2B5EF4-FFF2-40B4-BE49-F238E27FC236}">
                  <a16:creationId xmlns:a16="http://schemas.microsoft.com/office/drawing/2014/main" id="{49FEA759-9277-4531-9B2A-4600E48585EA}"/>
                </a:ext>
              </a:extLst>
            </p:cNvPr>
            <p:cNvSpPr txBox="1"/>
            <p:nvPr/>
          </p:nvSpPr>
          <p:spPr>
            <a:xfrm>
              <a:off x="14542412" y="7765995"/>
              <a:ext cx="877019" cy="386414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546" dirty="0"/>
                <a:t>SCORM</a:t>
              </a:r>
            </a:p>
          </p:txBody>
        </p:sp>
      </p:grpSp>
      <p:pic>
        <p:nvPicPr>
          <p:cNvPr id="27979" name="Picture 404">
            <a:extLst>
              <a:ext uri="{FF2B5EF4-FFF2-40B4-BE49-F238E27FC236}">
                <a16:creationId xmlns:a16="http://schemas.microsoft.com/office/drawing/2014/main" id="{E68D836F-34A8-4118-AC7D-960C7D89D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624" y="2822575"/>
            <a:ext cx="688975" cy="15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80" name="Picture 226">
            <a:extLst>
              <a:ext uri="{FF2B5EF4-FFF2-40B4-BE49-F238E27FC236}">
                <a16:creationId xmlns:a16="http://schemas.microsoft.com/office/drawing/2014/main" id="{2C9791E0-1BE7-4730-9EF1-2AB7B13A6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099" y="2987040"/>
            <a:ext cx="224472" cy="231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81" name="Picture 405">
            <a:extLst>
              <a:ext uri="{FF2B5EF4-FFF2-40B4-BE49-F238E27FC236}">
                <a16:creationId xmlns:a16="http://schemas.microsoft.com/office/drawing/2014/main" id="{4495E5A8-8C72-40D6-8302-18A29FE23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369" y="4956175"/>
            <a:ext cx="224472" cy="231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82" name="Picture 407">
            <a:extLst>
              <a:ext uri="{FF2B5EF4-FFF2-40B4-BE49-F238E27FC236}">
                <a16:creationId xmlns:a16="http://schemas.microsoft.com/office/drawing/2014/main" id="{1BAE6C04-9721-466A-BAFA-22E59ECE7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420" y="3707130"/>
            <a:ext cx="224473" cy="23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83" name="Picture 410">
            <a:extLst>
              <a:ext uri="{FF2B5EF4-FFF2-40B4-BE49-F238E27FC236}">
                <a16:creationId xmlns:a16="http://schemas.microsoft.com/office/drawing/2014/main" id="{D7659927-FE7D-4337-BE4C-AD2E777E1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468" y="1915795"/>
            <a:ext cx="648970" cy="12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84" name="Picture 227">
            <a:extLst>
              <a:ext uri="{FF2B5EF4-FFF2-40B4-BE49-F238E27FC236}">
                <a16:creationId xmlns:a16="http://schemas.microsoft.com/office/drawing/2014/main" id="{8EF1908A-2703-4C24-9A60-D5977880D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136" y="2222501"/>
            <a:ext cx="575628" cy="140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85" name="Picture 228">
            <a:extLst>
              <a:ext uri="{FF2B5EF4-FFF2-40B4-BE49-F238E27FC236}">
                <a16:creationId xmlns:a16="http://schemas.microsoft.com/office/drawing/2014/main" id="{12042AF7-0530-4FD9-9AC7-78D5C3874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658" y="2062481"/>
            <a:ext cx="22891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86" name="Picture 412">
            <a:extLst>
              <a:ext uri="{FF2B5EF4-FFF2-40B4-BE49-F238E27FC236}">
                <a16:creationId xmlns:a16="http://schemas.microsoft.com/office/drawing/2014/main" id="{9770A86A-D9A3-4EEE-9A6F-344E0F377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2091373"/>
            <a:ext cx="397827" cy="15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87" name="Picture 229">
            <a:extLst>
              <a:ext uri="{FF2B5EF4-FFF2-40B4-BE49-F238E27FC236}">
                <a16:creationId xmlns:a16="http://schemas.microsoft.com/office/drawing/2014/main" id="{11B29616-2B15-4154-A1ED-5AABA60E4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038" y="2473644"/>
            <a:ext cx="515620" cy="128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88" name="Picture 414">
            <a:extLst>
              <a:ext uri="{FF2B5EF4-FFF2-40B4-BE49-F238E27FC236}">
                <a16:creationId xmlns:a16="http://schemas.microsoft.com/office/drawing/2014/main" id="{4FED5C2F-2635-468D-BA2D-57C677FD3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955" y="6256339"/>
            <a:ext cx="515620" cy="126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89" name="Picture 230">
            <a:extLst>
              <a:ext uri="{FF2B5EF4-FFF2-40B4-BE49-F238E27FC236}">
                <a16:creationId xmlns:a16="http://schemas.microsoft.com/office/drawing/2014/main" id="{0BFF5E03-8F2D-471F-A431-BB32D48D4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153" y="2651443"/>
            <a:ext cx="906780" cy="15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7" name="TextBox 416">
            <a:extLst>
              <a:ext uri="{FF2B5EF4-FFF2-40B4-BE49-F238E27FC236}">
                <a16:creationId xmlns:a16="http://schemas.microsoft.com/office/drawing/2014/main" id="{D336E8F0-D6B3-4F48-AE27-D4B5C621DC7A}"/>
              </a:ext>
            </a:extLst>
          </p:cNvPr>
          <p:cNvSpPr txBox="1"/>
          <p:nvPr/>
        </p:nvSpPr>
        <p:spPr>
          <a:xfrm>
            <a:off x="7809865" y="2402523"/>
            <a:ext cx="436338" cy="17633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546" dirty="0"/>
              <a:t>podcasts</a:t>
            </a:r>
          </a:p>
        </p:txBody>
      </p:sp>
      <p:grpSp>
        <p:nvGrpSpPr>
          <p:cNvPr id="27991" name="Group 233">
            <a:extLst>
              <a:ext uri="{FF2B5EF4-FFF2-40B4-BE49-F238E27FC236}">
                <a16:creationId xmlns:a16="http://schemas.microsoft.com/office/drawing/2014/main" id="{252C8C3D-BBA2-43FF-913C-2C044EC176BB}"/>
              </a:ext>
            </a:extLst>
          </p:cNvPr>
          <p:cNvGrpSpPr>
            <a:grpSpLocks/>
          </p:cNvGrpSpPr>
          <p:nvPr/>
        </p:nvGrpSpPr>
        <p:grpSpPr bwMode="auto">
          <a:xfrm>
            <a:off x="10665778" y="1886900"/>
            <a:ext cx="666596" cy="176330"/>
            <a:chOff x="18599773" y="6638176"/>
            <a:chExt cx="1468811" cy="387780"/>
          </a:xfrm>
        </p:grpSpPr>
        <p:pic>
          <p:nvPicPr>
            <p:cNvPr id="28067" name="Picture 418">
              <a:extLst>
                <a:ext uri="{FF2B5EF4-FFF2-40B4-BE49-F238E27FC236}">
                  <a16:creationId xmlns:a16="http://schemas.microsoft.com/office/drawing/2014/main" id="{B2691E37-B2AA-4C30-B5D6-D4B55B5CF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99773" y="6720571"/>
              <a:ext cx="276225" cy="19050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0" name="TextBox 419">
              <a:extLst>
                <a:ext uri="{FF2B5EF4-FFF2-40B4-BE49-F238E27FC236}">
                  <a16:creationId xmlns:a16="http://schemas.microsoft.com/office/drawing/2014/main" id="{2724B299-9711-4BF5-8BC9-4E7962B3EDA9}"/>
                </a:ext>
              </a:extLst>
            </p:cNvPr>
            <p:cNvSpPr txBox="1"/>
            <p:nvPr/>
          </p:nvSpPr>
          <p:spPr>
            <a:xfrm>
              <a:off x="18874014" y="6638176"/>
              <a:ext cx="1194570" cy="387780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FF0000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546" dirty="0"/>
                <a:t>Reading lists</a:t>
              </a:r>
            </a:p>
          </p:txBody>
        </p:sp>
      </p:grpSp>
      <p:grpSp>
        <p:nvGrpSpPr>
          <p:cNvPr id="27992" name="Group 421">
            <a:extLst>
              <a:ext uri="{FF2B5EF4-FFF2-40B4-BE49-F238E27FC236}">
                <a16:creationId xmlns:a16="http://schemas.microsoft.com/office/drawing/2014/main" id="{0FABC227-E018-4993-B07D-EA19E3F95471}"/>
              </a:ext>
            </a:extLst>
          </p:cNvPr>
          <p:cNvGrpSpPr>
            <a:grpSpLocks/>
          </p:cNvGrpSpPr>
          <p:nvPr/>
        </p:nvGrpSpPr>
        <p:grpSpPr bwMode="auto">
          <a:xfrm>
            <a:off x="10181278" y="1858004"/>
            <a:ext cx="397866" cy="274120"/>
            <a:chOff x="14542412" y="7546826"/>
            <a:chExt cx="877019" cy="605004"/>
          </a:xfrm>
        </p:grpSpPr>
        <p:pic>
          <p:nvPicPr>
            <p:cNvPr id="28065" name="Picture 423">
              <a:extLst>
                <a:ext uri="{FF2B5EF4-FFF2-40B4-BE49-F238E27FC236}">
                  <a16:creationId xmlns:a16="http://schemas.microsoft.com/office/drawing/2014/main" id="{77DE0F2C-E6E0-411A-9E2A-1760CE778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34856" y="7546826"/>
              <a:ext cx="238125" cy="228600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6" name="TextBox 425">
              <a:extLst>
                <a:ext uri="{FF2B5EF4-FFF2-40B4-BE49-F238E27FC236}">
                  <a16:creationId xmlns:a16="http://schemas.microsoft.com/office/drawing/2014/main" id="{91B361A0-8FE6-4AA0-A96B-0BFCC05D17F3}"/>
                </a:ext>
              </a:extLst>
            </p:cNvPr>
            <p:cNvSpPr txBox="1"/>
            <p:nvPr/>
          </p:nvSpPr>
          <p:spPr>
            <a:xfrm>
              <a:off x="14542412" y="7762656"/>
              <a:ext cx="877019" cy="389174"/>
            </a:xfrm>
            <a:prstGeom prst="rect">
              <a:avLst/>
            </a:prstGeom>
            <a:solidFill>
              <a:schemeClr val="bg2"/>
            </a:solidFill>
            <a:ln>
              <a:solidFill>
                <a:srgbClr val="C00000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546" dirty="0"/>
                <a:t>SCORM</a:t>
              </a:r>
            </a:p>
          </p:txBody>
        </p:sp>
      </p:grpSp>
      <p:sp>
        <p:nvSpPr>
          <p:cNvPr id="427" name="TextBox 426">
            <a:extLst>
              <a:ext uri="{FF2B5EF4-FFF2-40B4-BE49-F238E27FC236}">
                <a16:creationId xmlns:a16="http://schemas.microsoft.com/office/drawing/2014/main" id="{CD74A298-59D6-44E8-A30C-93D28C5CE78D}"/>
              </a:ext>
            </a:extLst>
          </p:cNvPr>
          <p:cNvSpPr txBox="1"/>
          <p:nvPr/>
        </p:nvSpPr>
        <p:spPr>
          <a:xfrm>
            <a:off x="10016809" y="1506855"/>
            <a:ext cx="2333625" cy="344325"/>
          </a:xfrm>
          <a:prstGeom prst="rect">
            <a:avLst/>
          </a:prstGeom>
          <a:solidFill>
            <a:schemeClr val="bg2"/>
          </a:solidFill>
          <a:ln>
            <a:solidFill>
              <a:srgbClr val="C00000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546" dirty="0"/>
              <a:t>Some listed tools can be grouped, like SCORm and some resources can go under reading list - online resources </a:t>
            </a:r>
          </a:p>
          <a:p>
            <a:pPr>
              <a:defRPr/>
            </a:pPr>
            <a:r>
              <a:rPr lang="en-GB" sz="546" dirty="0"/>
              <a:t>–  google scholar etc</a:t>
            </a:r>
          </a:p>
        </p:txBody>
      </p:sp>
      <p:pic>
        <p:nvPicPr>
          <p:cNvPr id="27994" name="Picture 427">
            <a:extLst>
              <a:ext uri="{FF2B5EF4-FFF2-40B4-BE49-F238E27FC236}">
                <a16:creationId xmlns:a16="http://schemas.microsoft.com/office/drawing/2014/main" id="{2B09690B-A8CB-4773-ABC5-3764B7709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435" y="1802448"/>
            <a:ext cx="648970" cy="12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95" name="Picture 431">
            <a:extLst>
              <a:ext uri="{FF2B5EF4-FFF2-40B4-BE49-F238E27FC236}">
                <a16:creationId xmlns:a16="http://schemas.microsoft.com/office/drawing/2014/main" id="{AA6B49E3-667D-4ABF-AF16-086A86E36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103" y="2109153"/>
            <a:ext cx="575627" cy="14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96" name="Picture 432">
            <a:extLst>
              <a:ext uri="{FF2B5EF4-FFF2-40B4-BE49-F238E27FC236}">
                <a16:creationId xmlns:a16="http://schemas.microsoft.com/office/drawing/2014/main" id="{A8920162-7EF1-444D-9649-D06868C16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955" y="1933576"/>
            <a:ext cx="23114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97" name="Picture 433">
            <a:extLst>
              <a:ext uri="{FF2B5EF4-FFF2-40B4-BE49-F238E27FC236}">
                <a16:creationId xmlns:a16="http://schemas.microsoft.com/office/drawing/2014/main" id="{3E380986-9590-4DB0-9597-D378859AA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328" y="1978025"/>
            <a:ext cx="397827" cy="15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98" name="Picture 434">
            <a:extLst>
              <a:ext uri="{FF2B5EF4-FFF2-40B4-BE49-F238E27FC236}">
                <a16:creationId xmlns:a16="http://schemas.microsoft.com/office/drawing/2014/main" id="{E9423D35-FF7A-437A-A420-E902A0E4F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120" y="1993584"/>
            <a:ext cx="515620" cy="128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99" name="Picture 435">
            <a:extLst>
              <a:ext uri="{FF2B5EF4-FFF2-40B4-BE49-F238E27FC236}">
                <a16:creationId xmlns:a16="http://schemas.microsoft.com/office/drawing/2014/main" id="{6921BA4E-C07F-44A5-A6B1-C9CD43C63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293" y="1744664"/>
            <a:ext cx="906780" cy="15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5" name="TextBox 454">
            <a:extLst>
              <a:ext uri="{FF2B5EF4-FFF2-40B4-BE49-F238E27FC236}">
                <a16:creationId xmlns:a16="http://schemas.microsoft.com/office/drawing/2014/main" id="{DF8F436D-8E8D-4412-8E70-D44C10A8564F}"/>
              </a:ext>
            </a:extLst>
          </p:cNvPr>
          <p:cNvSpPr txBox="1"/>
          <p:nvPr/>
        </p:nvSpPr>
        <p:spPr>
          <a:xfrm>
            <a:off x="5542915" y="2120265"/>
            <a:ext cx="532518" cy="176330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546" dirty="0" err="1"/>
              <a:t>infographics</a:t>
            </a:r>
            <a:endParaRPr lang="en-GB" sz="546" dirty="0"/>
          </a:p>
        </p:txBody>
      </p:sp>
      <p:pic>
        <p:nvPicPr>
          <p:cNvPr id="28001" name="Picture 236">
            <a:extLst>
              <a:ext uri="{FF2B5EF4-FFF2-40B4-BE49-F238E27FC236}">
                <a16:creationId xmlns:a16="http://schemas.microsoft.com/office/drawing/2014/main" id="{84681491-9B76-4BC9-9B12-04D4FEB63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694" y="2251394"/>
            <a:ext cx="457835" cy="93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02" name="Picture 249">
            <a:extLst>
              <a:ext uri="{FF2B5EF4-FFF2-40B4-BE49-F238E27FC236}">
                <a16:creationId xmlns:a16="http://schemas.microsoft.com/office/drawing/2014/main" id="{FD457EF1-538F-471C-BB5E-AED88C3ED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248" y="2358073"/>
            <a:ext cx="444500" cy="10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03" name="Picture 256">
            <a:extLst>
              <a:ext uri="{FF2B5EF4-FFF2-40B4-BE49-F238E27FC236}">
                <a16:creationId xmlns:a16="http://schemas.microsoft.com/office/drawing/2014/main" id="{1B6AF469-46F4-4403-BDEB-3EB65E6B9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809" y="1735774"/>
            <a:ext cx="277812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04" name="Picture 510">
            <a:extLst>
              <a:ext uri="{FF2B5EF4-FFF2-40B4-BE49-F238E27FC236}">
                <a16:creationId xmlns:a16="http://schemas.microsoft.com/office/drawing/2014/main" id="{2ECA255A-8AA9-4F90-847B-C0EDFFA8F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035" y="3327083"/>
            <a:ext cx="260033" cy="12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05" name="Picture 511">
            <a:extLst>
              <a:ext uri="{FF2B5EF4-FFF2-40B4-BE49-F238E27FC236}">
                <a16:creationId xmlns:a16="http://schemas.microsoft.com/office/drawing/2014/main" id="{D1909092-D291-411C-9C3E-A1020012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225" y="3420429"/>
            <a:ext cx="473393" cy="137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06" name="Picture 512">
            <a:extLst>
              <a:ext uri="{FF2B5EF4-FFF2-40B4-BE49-F238E27FC236}">
                <a16:creationId xmlns:a16="http://schemas.microsoft.com/office/drawing/2014/main" id="{ECB667F8-855E-4649-B151-5E4549658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358" y="3191511"/>
            <a:ext cx="382270" cy="12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07" name="Picture 259">
            <a:extLst>
              <a:ext uri="{FF2B5EF4-FFF2-40B4-BE49-F238E27FC236}">
                <a16:creationId xmlns:a16="http://schemas.microsoft.com/office/drawing/2014/main" id="{10A9BD09-141A-4592-9620-43739226B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368" y="1931354"/>
            <a:ext cx="24669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08" name="Picture 262">
            <a:extLst>
              <a:ext uri="{FF2B5EF4-FFF2-40B4-BE49-F238E27FC236}">
                <a16:creationId xmlns:a16="http://schemas.microsoft.com/office/drawing/2014/main" id="{A8B8888C-5D3B-421F-B9B0-2AE551D06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781" y="1880236"/>
            <a:ext cx="548958" cy="93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009" name="AutoShape 6" descr="Image result for movie maker logo">
            <a:extLst>
              <a:ext uri="{FF2B5EF4-FFF2-40B4-BE49-F238E27FC236}">
                <a16:creationId xmlns:a16="http://schemas.microsoft.com/office/drawing/2014/main" id="{BC2855D5-3279-4EDA-8364-817FF8306B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7823" y="-173354"/>
            <a:ext cx="895667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566" tIns="20783" rIns="41566" bIns="20783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520"/>
          </a:p>
        </p:txBody>
      </p:sp>
      <p:sp>
        <p:nvSpPr>
          <p:cNvPr id="28010" name="AutoShape 8" descr="Image result for movie maker logo">
            <a:extLst>
              <a:ext uri="{FF2B5EF4-FFF2-40B4-BE49-F238E27FC236}">
                <a16:creationId xmlns:a16="http://schemas.microsoft.com/office/drawing/2014/main" id="{6A89A394-9F2C-445F-9BE0-28F3B5269D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6720" y="-104458"/>
            <a:ext cx="897890" cy="51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1566" tIns="20783" rIns="41566" bIns="20783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520"/>
          </a:p>
        </p:txBody>
      </p:sp>
      <p:pic>
        <p:nvPicPr>
          <p:cNvPr id="28011" name="Picture 288">
            <a:extLst>
              <a:ext uri="{FF2B5EF4-FFF2-40B4-BE49-F238E27FC236}">
                <a16:creationId xmlns:a16="http://schemas.microsoft.com/office/drawing/2014/main" id="{4FB95A8E-5766-4092-BD86-B07859EF8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398" y="1931353"/>
            <a:ext cx="264477" cy="148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12" name="Picture 289">
            <a:extLst>
              <a:ext uri="{FF2B5EF4-FFF2-40B4-BE49-F238E27FC236}">
                <a16:creationId xmlns:a16="http://schemas.microsoft.com/office/drawing/2014/main" id="{4BE38958-032C-4A18-93FD-B42EAAE6B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929" y="2175829"/>
            <a:ext cx="217805" cy="30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13" name="Picture 293">
            <a:extLst>
              <a:ext uri="{FF2B5EF4-FFF2-40B4-BE49-F238E27FC236}">
                <a16:creationId xmlns:a16="http://schemas.microsoft.com/office/drawing/2014/main" id="{6346EAA7-6D0A-435B-999E-2013CDDA2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2098041"/>
            <a:ext cx="213360" cy="253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14" name="Picture 294">
            <a:extLst>
              <a:ext uri="{FF2B5EF4-FFF2-40B4-BE49-F238E27FC236}">
                <a16:creationId xmlns:a16="http://schemas.microsoft.com/office/drawing/2014/main" id="{2DC61256-8F59-45E8-9F3B-4778CC71F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929" y="2533650"/>
            <a:ext cx="153352" cy="18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15" name="Picture 513">
            <a:extLst>
              <a:ext uri="{FF2B5EF4-FFF2-40B4-BE49-F238E27FC236}">
                <a16:creationId xmlns:a16="http://schemas.microsoft.com/office/drawing/2014/main" id="{CD582584-550E-424F-9788-C617A315A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034" y="2322513"/>
            <a:ext cx="588962" cy="13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16" name="Picture 295">
            <a:extLst>
              <a:ext uri="{FF2B5EF4-FFF2-40B4-BE49-F238E27FC236}">
                <a16:creationId xmlns:a16="http://schemas.microsoft.com/office/drawing/2014/main" id="{7FCE6502-49F3-46BC-8074-6DD40CFFD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398" y="2395856"/>
            <a:ext cx="557847" cy="86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17" name="Picture 530">
            <a:extLst>
              <a:ext uri="{FF2B5EF4-FFF2-40B4-BE49-F238E27FC236}">
                <a16:creationId xmlns:a16="http://schemas.microsoft.com/office/drawing/2014/main" id="{877EBCDC-FA0B-4799-900E-EFD5EBBE7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4963" y="2602549"/>
            <a:ext cx="291147" cy="1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18" name="Picture 296">
            <a:extLst>
              <a:ext uri="{FF2B5EF4-FFF2-40B4-BE49-F238E27FC236}">
                <a16:creationId xmlns:a16="http://schemas.microsoft.com/office/drawing/2014/main" id="{C71501A8-0A4D-4E7E-8C0C-DACB0CE33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070" y="2464753"/>
            <a:ext cx="542290" cy="12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19" name="Picture 299">
            <a:extLst>
              <a:ext uri="{FF2B5EF4-FFF2-40B4-BE49-F238E27FC236}">
                <a16:creationId xmlns:a16="http://schemas.microsoft.com/office/drawing/2014/main" id="{54A83D3A-8D19-4118-AE32-4BDC8C24E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923" y="2491424"/>
            <a:ext cx="266700" cy="18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20" name="Picture 536">
            <a:extLst>
              <a:ext uri="{FF2B5EF4-FFF2-40B4-BE49-F238E27FC236}">
                <a16:creationId xmlns:a16="http://schemas.microsoft.com/office/drawing/2014/main" id="{94150A69-B15F-40F3-AC26-266A75D96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729" y="3140393"/>
            <a:ext cx="357822" cy="9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21" name="Picture 539">
            <a:extLst>
              <a:ext uri="{FF2B5EF4-FFF2-40B4-BE49-F238E27FC236}">
                <a16:creationId xmlns:a16="http://schemas.microsoft.com/office/drawing/2014/main" id="{6E6BB826-2B3A-45CB-AA9D-2E657E70C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820" y="3027045"/>
            <a:ext cx="515620" cy="13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22" name="Picture 300">
            <a:extLst>
              <a:ext uri="{FF2B5EF4-FFF2-40B4-BE49-F238E27FC236}">
                <a16:creationId xmlns:a16="http://schemas.microsoft.com/office/drawing/2014/main" id="{6D2E0B41-C776-400F-B756-85682D53E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76" y="2242503"/>
            <a:ext cx="237808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23" name="Picture 302">
            <a:extLst>
              <a:ext uri="{FF2B5EF4-FFF2-40B4-BE49-F238E27FC236}">
                <a16:creationId xmlns:a16="http://schemas.microsoft.com/office/drawing/2014/main" id="{613B5568-E030-4144-9B8B-91284A102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2229168"/>
            <a:ext cx="764540" cy="10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24" name="Picture 304">
            <a:extLst>
              <a:ext uri="{FF2B5EF4-FFF2-40B4-BE49-F238E27FC236}">
                <a16:creationId xmlns:a16="http://schemas.microsoft.com/office/drawing/2014/main" id="{2B602276-53A5-44CB-9403-37DD3CB78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958" y="2709228"/>
            <a:ext cx="566737" cy="14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25" name="Picture 305">
            <a:extLst>
              <a:ext uri="{FF2B5EF4-FFF2-40B4-BE49-F238E27FC236}">
                <a16:creationId xmlns:a16="http://schemas.microsoft.com/office/drawing/2014/main" id="{A83EB3DF-D60B-4A01-A3FF-BB834723A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39" y="2135823"/>
            <a:ext cx="331152" cy="10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26" name="Picture 307">
            <a:extLst>
              <a:ext uri="{FF2B5EF4-FFF2-40B4-BE49-F238E27FC236}">
                <a16:creationId xmlns:a16="http://schemas.microsoft.com/office/drawing/2014/main" id="{14ECB97C-5DD0-4344-B0EA-4E559E893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384" y="2878139"/>
            <a:ext cx="517842" cy="128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27" name="Picture 76">
            <a:extLst>
              <a:ext uri="{FF2B5EF4-FFF2-40B4-BE49-F238E27FC236}">
                <a16:creationId xmlns:a16="http://schemas.microsoft.com/office/drawing/2014/main" id="{4827968D-F0FA-49B1-B952-0F6E0BA07858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861" y="5560696"/>
            <a:ext cx="333375" cy="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28" name="Picture 543">
            <a:extLst>
              <a:ext uri="{FF2B5EF4-FFF2-40B4-BE49-F238E27FC236}">
                <a16:creationId xmlns:a16="http://schemas.microsoft.com/office/drawing/2014/main" id="{FFA1A90F-0128-4DC7-A752-847402D56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134" y="6685280"/>
            <a:ext cx="537845" cy="117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29" name="Picture 547">
            <a:extLst>
              <a:ext uri="{FF2B5EF4-FFF2-40B4-BE49-F238E27FC236}">
                <a16:creationId xmlns:a16="http://schemas.microsoft.com/office/drawing/2014/main" id="{B6DF8AC4-851F-4586-B396-0CA896EDD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691" y="3027045"/>
            <a:ext cx="537845" cy="117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30" name="Picture 548">
            <a:extLst>
              <a:ext uri="{FF2B5EF4-FFF2-40B4-BE49-F238E27FC236}">
                <a16:creationId xmlns:a16="http://schemas.microsoft.com/office/drawing/2014/main" id="{9285560B-CA33-4581-9DB0-EB35F3AB4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219" y="2504759"/>
            <a:ext cx="277812" cy="173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31" name="Picture 320">
            <a:extLst>
              <a:ext uri="{FF2B5EF4-FFF2-40B4-BE49-F238E27FC236}">
                <a16:creationId xmlns:a16="http://schemas.microsoft.com/office/drawing/2014/main" id="{93CE6F2B-27C9-4D5E-86CB-CEA6EBA8D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099" y="2855914"/>
            <a:ext cx="493395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32" name="Picture 321">
            <a:extLst>
              <a:ext uri="{FF2B5EF4-FFF2-40B4-BE49-F238E27FC236}">
                <a16:creationId xmlns:a16="http://schemas.microsoft.com/office/drawing/2014/main" id="{413F40B6-6E18-412C-9D4F-CE4F713B9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565" y="2711450"/>
            <a:ext cx="464503" cy="12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33" name="Picture 322">
            <a:extLst>
              <a:ext uri="{FF2B5EF4-FFF2-40B4-BE49-F238E27FC236}">
                <a16:creationId xmlns:a16="http://schemas.microsoft.com/office/drawing/2014/main" id="{364A85C5-3903-4C01-971D-71D6830DC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296" y="3215958"/>
            <a:ext cx="484505" cy="15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34" name="Picture 549">
            <a:extLst>
              <a:ext uri="{FF2B5EF4-FFF2-40B4-BE49-F238E27FC236}">
                <a16:creationId xmlns:a16="http://schemas.microsoft.com/office/drawing/2014/main" id="{7E1F667E-1E68-40D1-8E4E-A8447DD51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049" y="2853691"/>
            <a:ext cx="484505" cy="15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35" name="Picture 325">
            <a:extLst>
              <a:ext uri="{FF2B5EF4-FFF2-40B4-BE49-F238E27FC236}">
                <a16:creationId xmlns:a16="http://schemas.microsoft.com/office/drawing/2014/main" id="{5B542EB9-CC30-44D3-AF1C-4C15FD041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5" y="3722689"/>
            <a:ext cx="304483" cy="18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36" name="Picture 551">
            <a:extLst>
              <a:ext uri="{FF2B5EF4-FFF2-40B4-BE49-F238E27FC236}">
                <a16:creationId xmlns:a16="http://schemas.microsoft.com/office/drawing/2014/main" id="{B85A26C9-66F2-4322-9053-E9E82A3B9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768" y="3753804"/>
            <a:ext cx="371157" cy="13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37" name="Picture 552">
            <a:extLst>
              <a:ext uri="{FF2B5EF4-FFF2-40B4-BE49-F238E27FC236}">
                <a16:creationId xmlns:a16="http://schemas.microsoft.com/office/drawing/2014/main" id="{30CC8087-F133-4D54-AEC6-BEC79233A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1" y="3944938"/>
            <a:ext cx="368935" cy="11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38" name="Picture 553">
            <a:extLst>
              <a:ext uri="{FF2B5EF4-FFF2-40B4-BE49-F238E27FC236}">
                <a16:creationId xmlns:a16="http://schemas.microsoft.com/office/drawing/2014/main" id="{7221E84E-2EEA-46EE-AF53-8F3231064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5508" y="3971609"/>
            <a:ext cx="326707" cy="8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39" name="Picture 554">
            <a:extLst>
              <a:ext uri="{FF2B5EF4-FFF2-40B4-BE49-F238E27FC236}">
                <a16:creationId xmlns:a16="http://schemas.microsoft.com/office/drawing/2014/main" id="{671F6849-2B62-4782-835F-3A2882D8F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633" y="4087179"/>
            <a:ext cx="353377" cy="10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40" name="Picture 555">
            <a:extLst>
              <a:ext uri="{FF2B5EF4-FFF2-40B4-BE49-F238E27FC236}">
                <a16:creationId xmlns:a16="http://schemas.microsoft.com/office/drawing/2014/main" id="{57556B70-92C6-4E5D-A17A-8C405B0CD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3350" y="4062730"/>
            <a:ext cx="428943" cy="18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41" name="Picture 556">
            <a:extLst>
              <a:ext uri="{FF2B5EF4-FFF2-40B4-BE49-F238E27FC236}">
                <a16:creationId xmlns:a16="http://schemas.microsoft.com/office/drawing/2014/main" id="{544AB355-BB9D-40A4-970A-793753513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424" y="4707256"/>
            <a:ext cx="331152" cy="15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42" name="Picture 557">
            <a:extLst>
              <a:ext uri="{FF2B5EF4-FFF2-40B4-BE49-F238E27FC236}">
                <a16:creationId xmlns:a16="http://schemas.microsoft.com/office/drawing/2014/main" id="{F2B4044E-4B1E-4590-A8A3-4AA735FD2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094" y="4356101"/>
            <a:ext cx="573405" cy="140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43" name="Picture 558">
            <a:extLst>
              <a:ext uri="{FF2B5EF4-FFF2-40B4-BE49-F238E27FC236}">
                <a16:creationId xmlns:a16="http://schemas.microsoft.com/office/drawing/2014/main" id="{75E4661F-1F2D-47FE-AF7C-49D6EDE69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393" y="4196081"/>
            <a:ext cx="23114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44" name="Picture 559">
            <a:extLst>
              <a:ext uri="{FF2B5EF4-FFF2-40B4-BE49-F238E27FC236}">
                <a16:creationId xmlns:a16="http://schemas.microsoft.com/office/drawing/2014/main" id="{280A9D43-AF72-43F6-A673-BD82D337D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096" y="4224973"/>
            <a:ext cx="397828" cy="151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45" name="Picture 560">
            <a:extLst>
              <a:ext uri="{FF2B5EF4-FFF2-40B4-BE49-F238E27FC236}">
                <a16:creationId xmlns:a16="http://schemas.microsoft.com/office/drawing/2014/main" id="{DBC27914-68AF-4712-A070-C35FB2ADC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873" y="4516121"/>
            <a:ext cx="355600" cy="15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46" name="Picture 561">
            <a:extLst>
              <a:ext uri="{FF2B5EF4-FFF2-40B4-BE49-F238E27FC236}">
                <a16:creationId xmlns:a16="http://schemas.microsoft.com/office/drawing/2014/main" id="{5572024F-7997-42CF-8574-EA149682E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716" y="6160771"/>
            <a:ext cx="691198" cy="11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47" name="Picture 562">
            <a:extLst>
              <a:ext uri="{FF2B5EF4-FFF2-40B4-BE49-F238E27FC236}">
                <a16:creationId xmlns:a16="http://schemas.microsoft.com/office/drawing/2014/main" id="{983A53C0-970E-4E4A-BD9B-291151A56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8933" y="3742691"/>
            <a:ext cx="513397" cy="13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48" name="Picture 563">
            <a:extLst>
              <a:ext uri="{FF2B5EF4-FFF2-40B4-BE49-F238E27FC236}">
                <a16:creationId xmlns:a16="http://schemas.microsoft.com/office/drawing/2014/main" id="{F17DF67F-C0D6-493A-B2BD-11382955A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291" y="5894071"/>
            <a:ext cx="237808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49" name="Picture 564">
            <a:extLst>
              <a:ext uri="{FF2B5EF4-FFF2-40B4-BE49-F238E27FC236}">
                <a16:creationId xmlns:a16="http://schemas.microsoft.com/office/drawing/2014/main" id="{9BA9AC13-EDDE-4D1A-85A2-E5BA90B34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0111" y="3689350"/>
            <a:ext cx="22891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0" name="Picture 565">
            <a:extLst>
              <a:ext uri="{FF2B5EF4-FFF2-40B4-BE49-F238E27FC236}">
                <a16:creationId xmlns:a16="http://schemas.microsoft.com/office/drawing/2014/main" id="{FF42DCD5-4FE6-4480-A0EF-D3C7D2C03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629" y="5705159"/>
            <a:ext cx="402272" cy="108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1" name="Picture 566">
            <a:extLst>
              <a:ext uri="{FF2B5EF4-FFF2-40B4-BE49-F238E27FC236}">
                <a16:creationId xmlns:a16="http://schemas.microsoft.com/office/drawing/2014/main" id="{6A20D37B-FE34-4844-ACA4-D70EA235F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1088" y="4927284"/>
            <a:ext cx="291147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2" name="Picture 567">
            <a:extLst>
              <a:ext uri="{FF2B5EF4-FFF2-40B4-BE49-F238E27FC236}">
                <a16:creationId xmlns:a16="http://schemas.microsoft.com/office/drawing/2014/main" id="{157A75CA-E79C-47D8-BC34-7ABF1089B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3395" y="4653915"/>
            <a:ext cx="533400" cy="9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3" name="Picture 568">
            <a:extLst>
              <a:ext uri="{FF2B5EF4-FFF2-40B4-BE49-F238E27FC236}">
                <a16:creationId xmlns:a16="http://schemas.microsoft.com/office/drawing/2014/main" id="{0D8822D5-9692-44EA-834F-8BC4D4FAE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533" y="5456238"/>
            <a:ext cx="542290" cy="175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4" name="Picture 569">
            <a:extLst>
              <a:ext uri="{FF2B5EF4-FFF2-40B4-BE49-F238E27FC236}">
                <a16:creationId xmlns:a16="http://schemas.microsoft.com/office/drawing/2014/main" id="{5A12E4A7-5106-4E06-A3CF-F2387C46A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426" y="5320666"/>
            <a:ext cx="520065" cy="13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5" name="Picture 570">
            <a:extLst>
              <a:ext uri="{FF2B5EF4-FFF2-40B4-BE49-F238E27FC236}">
                <a16:creationId xmlns:a16="http://schemas.microsoft.com/office/drawing/2014/main" id="{CE5486AA-4FFA-4C6E-B35B-912F68405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374" y="5178425"/>
            <a:ext cx="260032" cy="124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6" name="Picture 571">
            <a:extLst>
              <a:ext uri="{FF2B5EF4-FFF2-40B4-BE49-F238E27FC236}">
                <a16:creationId xmlns:a16="http://schemas.microsoft.com/office/drawing/2014/main" id="{4BEE1E67-B130-4D49-8BDF-C461CC91D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874" y="5167314"/>
            <a:ext cx="384492" cy="12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7" name="Picture 572">
            <a:extLst>
              <a:ext uri="{FF2B5EF4-FFF2-40B4-BE49-F238E27FC236}">
                <a16:creationId xmlns:a16="http://schemas.microsoft.com/office/drawing/2014/main" id="{6D06AA42-AC82-4D42-8CEE-BCEB9E531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899" y="6016309"/>
            <a:ext cx="546735" cy="1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8" name="Picture 573">
            <a:extLst>
              <a:ext uri="{FF2B5EF4-FFF2-40B4-BE49-F238E27FC236}">
                <a16:creationId xmlns:a16="http://schemas.microsoft.com/office/drawing/2014/main" id="{2F886B00-6182-4AC3-AF83-880CBB42A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115" y="5767389"/>
            <a:ext cx="702310" cy="173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59" name="Picture 574">
            <a:extLst>
              <a:ext uri="{FF2B5EF4-FFF2-40B4-BE49-F238E27FC236}">
                <a16:creationId xmlns:a16="http://schemas.microsoft.com/office/drawing/2014/main" id="{7EBC3EF0-79A5-4A59-9713-6CA450EB4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149" y="4800600"/>
            <a:ext cx="422275" cy="117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60" name="Picture 575">
            <a:extLst>
              <a:ext uri="{FF2B5EF4-FFF2-40B4-BE49-F238E27FC236}">
                <a16:creationId xmlns:a16="http://schemas.microsoft.com/office/drawing/2014/main" id="{55BFDDCD-4D8B-4E2D-8313-1574EAA06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263" y="4942841"/>
            <a:ext cx="388937" cy="128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78" name="Straight Connector 577">
            <a:extLst>
              <a:ext uri="{FF2B5EF4-FFF2-40B4-BE49-F238E27FC236}">
                <a16:creationId xmlns:a16="http://schemas.microsoft.com/office/drawing/2014/main" id="{8D18BB4C-14C2-43E6-A584-F9B193A9753D}"/>
              </a:ext>
            </a:extLst>
          </p:cNvPr>
          <p:cNvCxnSpPr/>
          <p:nvPr/>
        </p:nvCxnSpPr>
        <p:spPr>
          <a:xfrm flipH="1" flipV="1">
            <a:off x="2693670" y="3044826"/>
            <a:ext cx="3404870" cy="196246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2" name="Straight Connector 581">
            <a:extLst>
              <a:ext uri="{FF2B5EF4-FFF2-40B4-BE49-F238E27FC236}">
                <a16:creationId xmlns:a16="http://schemas.microsoft.com/office/drawing/2014/main" id="{FC723112-F028-4D3A-80AD-E755B1AD97A1}"/>
              </a:ext>
            </a:extLst>
          </p:cNvPr>
          <p:cNvCxnSpPr/>
          <p:nvPr/>
        </p:nvCxnSpPr>
        <p:spPr>
          <a:xfrm flipH="1" flipV="1">
            <a:off x="6174106" y="5051743"/>
            <a:ext cx="3400425" cy="1955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4" name="Straight Connector 583">
            <a:extLst>
              <a:ext uri="{FF2B5EF4-FFF2-40B4-BE49-F238E27FC236}">
                <a16:creationId xmlns:a16="http://schemas.microsoft.com/office/drawing/2014/main" id="{52F1BC2B-9DA6-40B9-956C-28BCFE87327C}"/>
              </a:ext>
            </a:extLst>
          </p:cNvPr>
          <p:cNvCxnSpPr/>
          <p:nvPr/>
        </p:nvCxnSpPr>
        <p:spPr>
          <a:xfrm>
            <a:off x="6109654" y="1206818"/>
            <a:ext cx="2222" cy="76253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2" name="Straight Connector 591">
            <a:extLst>
              <a:ext uri="{FF2B5EF4-FFF2-40B4-BE49-F238E27FC236}">
                <a16:creationId xmlns:a16="http://schemas.microsoft.com/office/drawing/2014/main" id="{30B0A38E-7ECE-48C0-9E60-42F65550C558}"/>
              </a:ext>
            </a:extLst>
          </p:cNvPr>
          <p:cNvCxnSpPr/>
          <p:nvPr/>
        </p:nvCxnSpPr>
        <p:spPr>
          <a:xfrm rot="3600000">
            <a:off x="6145213" y="1184593"/>
            <a:ext cx="2223" cy="76253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3" name="TextBox 432">
            <a:extLst>
              <a:ext uri="{FF2B5EF4-FFF2-40B4-BE49-F238E27FC236}">
                <a16:creationId xmlns:a16="http://schemas.microsoft.com/office/drawing/2014/main" id="{03D23C47-5D14-4C9A-AACF-BC23140D2FDE}"/>
              </a:ext>
            </a:extLst>
          </p:cNvPr>
          <p:cNvSpPr txBox="1"/>
          <p:nvPr/>
        </p:nvSpPr>
        <p:spPr>
          <a:xfrm>
            <a:off x="192625" y="95506"/>
            <a:ext cx="12291156" cy="40011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</a:rPr>
              <a:t>ABC to VLE – Learning types and tools meta wheel - V2 2019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135" y="975039"/>
            <a:ext cx="4883144" cy="332629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977" y="3197139"/>
            <a:ext cx="6349593" cy="35656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372" y="7189430"/>
            <a:ext cx="3544449" cy="21322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50555">
            <a:off x="1241651" y="3912165"/>
            <a:ext cx="5016014" cy="36951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8300" y="907978"/>
            <a:ext cx="7413300" cy="29632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1176" y="158810"/>
            <a:ext cx="12360166" cy="64633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x-none" sz="3600" b="1" dirty="0">
                <a:solidFill>
                  <a:schemeClr val="bg1"/>
                </a:solidFill>
              </a:rPr>
              <a:t>Beyond curriculum design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8647" y="5884223"/>
            <a:ext cx="4432300" cy="1841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8163" y="7797811"/>
            <a:ext cx="5207000" cy="16129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E831400-38BA-498D-A0B5-4DF04576CE33}"/>
              </a:ext>
            </a:extLst>
          </p:cNvPr>
          <p:cNvSpPr/>
          <p:nvPr/>
        </p:nvSpPr>
        <p:spPr>
          <a:xfrm>
            <a:off x="4046634" y="9090893"/>
            <a:ext cx="37687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u="sng" dirty="0">
                <a:solidFill>
                  <a:srgbClr val="0000FF"/>
                </a:solidFill>
                <a:ea typeface="MS Mincho" panose="02020609040205080304" pitchFamily="49" charset="-128"/>
                <a:cs typeface="Times New Roman" panose="02020603050405020304" pitchFamily="18" charset="0"/>
                <a:hlinkClick r:id="rId9"/>
              </a:rPr>
              <a:t>http://abc-ld.org/abc-to-vle/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3052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7412" y="831485"/>
            <a:ext cx="10016912" cy="58476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cs-CZ" sz="3200" b="1" dirty="0" smtClean="0"/>
              <a:t> Mezinárodní komunita tvůrců a </a:t>
            </a:r>
            <a:r>
              <a:rPr lang="cs-CZ" sz="3200" b="1" dirty="0" err="1" smtClean="0"/>
              <a:t>uživatleů</a:t>
            </a:r>
            <a:r>
              <a:rPr lang="cs-CZ" sz="3200" b="1" dirty="0" smtClean="0"/>
              <a:t> metody ABC</a:t>
            </a:r>
            <a:endParaRPr lang="en-GB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-388" y="10447"/>
            <a:ext cx="12801600" cy="646331"/>
          </a:xfrm>
          <a:prstGeom prst="rect">
            <a:avLst/>
          </a:prstGeom>
          <a:solidFill>
            <a:srgbClr val="2B416D"/>
          </a:solidFill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ABC Learning Design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913C54-A80B-4D5D-A05A-C5CFE8F6F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30" y="1908691"/>
            <a:ext cx="11572875" cy="6553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6206C08-2C8F-4E2D-A3C7-020F39D70A36}"/>
              </a:ext>
            </a:extLst>
          </p:cNvPr>
          <p:cNvSpPr/>
          <p:nvPr/>
        </p:nvSpPr>
        <p:spPr>
          <a:xfrm>
            <a:off x="3304903" y="8646604"/>
            <a:ext cx="679229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/>
              <a:t>https://www.google.com/maps/d/u/0/edit?mid=1984g8VfPXOA_Z75wgBMy0wCN05E&amp;ll=6.456967195736809%2C0&amp;z=2</a:t>
            </a:r>
          </a:p>
        </p:txBody>
      </p:sp>
    </p:spTree>
    <p:extLst>
      <p:ext uri="{BB962C8B-B14F-4D97-AF65-F5344CB8AC3E}">
        <p14:creationId xmlns:p14="http://schemas.microsoft.com/office/powerpoint/2010/main" val="2715703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3569" y="3879802"/>
            <a:ext cx="2794000" cy="279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334" y="842816"/>
            <a:ext cx="8904565" cy="8463843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GB" sz="3200" b="1" dirty="0" err="1" smtClean="0"/>
              <a:t>Histor</a:t>
            </a:r>
            <a:r>
              <a:rPr lang="cs-CZ" sz="3200" b="1" dirty="0" err="1" smtClean="0"/>
              <a:t>ie</a:t>
            </a:r>
            <a:r>
              <a:rPr lang="cs-CZ" sz="3200" b="1" dirty="0" smtClean="0"/>
              <a:t> </a:t>
            </a:r>
            <a:r>
              <a:rPr lang="en-GB" sz="3200" b="1" dirty="0" smtClean="0"/>
              <a:t>ABC</a:t>
            </a:r>
            <a:endParaRPr lang="en-GB" sz="3200" b="1" dirty="0"/>
          </a:p>
          <a:p>
            <a:endParaRPr lang="en-GB" sz="3200" b="1" dirty="0"/>
          </a:p>
          <a:p>
            <a:r>
              <a:rPr lang="en-GB" sz="3200" dirty="0"/>
              <a:t>2014 - 2015 </a:t>
            </a:r>
            <a:r>
              <a:rPr lang="cs-CZ" sz="3200" dirty="0" smtClean="0"/>
              <a:t>první pokusy na University </a:t>
            </a:r>
            <a:r>
              <a:rPr lang="cs-CZ" sz="3200" dirty="0" err="1" smtClean="0"/>
              <a:t>College</a:t>
            </a:r>
            <a:r>
              <a:rPr lang="cs-CZ" sz="3200" dirty="0" smtClean="0"/>
              <a:t> London (UCL)</a:t>
            </a:r>
            <a:endParaRPr lang="en-GB" sz="3200" dirty="0"/>
          </a:p>
          <a:p>
            <a:endParaRPr lang="en-GB" sz="3200" dirty="0"/>
          </a:p>
          <a:p>
            <a:r>
              <a:rPr lang="en-GB" sz="3200" dirty="0"/>
              <a:t>2015 - 2016 </a:t>
            </a:r>
            <a:r>
              <a:rPr lang="cs-CZ" sz="3200" dirty="0" smtClean="0"/>
              <a:t>na konsorciu evropských výzkumných univerzit </a:t>
            </a:r>
            <a:r>
              <a:rPr lang="en-GB" sz="3200" b="1" dirty="0" smtClean="0"/>
              <a:t>LERU </a:t>
            </a:r>
            <a:r>
              <a:rPr lang="cs-CZ" sz="3200" b="1" dirty="0" smtClean="0"/>
              <a:t>(</a:t>
            </a:r>
            <a:r>
              <a:rPr lang="cs-CZ" sz="3200" b="1" dirty="0" err="1" smtClean="0"/>
              <a:t>League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of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European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Research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Universities</a:t>
            </a:r>
            <a:r>
              <a:rPr lang="cs-CZ" sz="3200" b="1" dirty="0" smtClean="0"/>
              <a:t>)</a:t>
            </a:r>
            <a:r>
              <a:rPr lang="en-GB" sz="3200" dirty="0" smtClean="0"/>
              <a:t> </a:t>
            </a:r>
            <a:r>
              <a:rPr lang="cs-CZ" sz="3200" dirty="0" smtClean="0"/>
              <a:t>a</a:t>
            </a:r>
            <a:r>
              <a:rPr lang="cs-CZ" sz="3200" dirty="0"/>
              <a:t> </a:t>
            </a:r>
            <a:r>
              <a:rPr lang="cs-CZ" sz="3200" dirty="0" err="1" smtClean="0"/>
              <a:t>zavzata</a:t>
            </a:r>
            <a:r>
              <a:rPr lang="cs-CZ" sz="3200" dirty="0" smtClean="0"/>
              <a:t> do </a:t>
            </a:r>
            <a:r>
              <a:rPr lang="cs-CZ" sz="3200" b="1" dirty="0" smtClean="0"/>
              <a:t>strategie výuky na UCL</a:t>
            </a:r>
            <a:endParaRPr lang="en-GB" sz="3200" b="1" dirty="0"/>
          </a:p>
          <a:p>
            <a:endParaRPr lang="en-GB" sz="3200" dirty="0"/>
          </a:p>
          <a:p>
            <a:r>
              <a:rPr lang="en-GB" sz="3200" dirty="0"/>
              <a:t>2016 - 2018 </a:t>
            </a:r>
            <a:r>
              <a:rPr lang="cs-CZ" sz="3200" dirty="0" smtClean="0"/>
              <a:t>Projekt </a:t>
            </a:r>
            <a:r>
              <a:rPr lang="en-GB" sz="3200" b="1" dirty="0" err="1" smtClean="0"/>
              <a:t>Hefce</a:t>
            </a:r>
            <a:r>
              <a:rPr lang="cs-CZ" sz="3200" b="1" dirty="0" smtClean="0"/>
              <a:t> (</a:t>
            </a:r>
            <a:r>
              <a:rPr lang="en-US" sz="3200" b="1" dirty="0" smtClean="0"/>
              <a:t>Higher </a:t>
            </a:r>
            <a:r>
              <a:rPr lang="en-US" sz="3200" b="1" dirty="0"/>
              <a:t>Education Funding Council for </a:t>
            </a:r>
            <a:r>
              <a:rPr lang="en-US" sz="3200" b="1" dirty="0" smtClean="0"/>
              <a:t>England</a:t>
            </a:r>
            <a:r>
              <a:rPr lang="cs-CZ" sz="3200" b="1" dirty="0" smtClean="0"/>
              <a:t>)</a:t>
            </a:r>
            <a:r>
              <a:rPr lang="en-GB" sz="3200" b="1" dirty="0" smtClean="0"/>
              <a:t> </a:t>
            </a:r>
            <a:r>
              <a:rPr lang="en-GB" sz="3200" dirty="0"/>
              <a:t>– </a:t>
            </a:r>
            <a:r>
              <a:rPr lang="cs-CZ" sz="3200" dirty="0" smtClean="0"/>
              <a:t>vytvoření a evaluace pracovní sady materiálů;</a:t>
            </a:r>
            <a:r>
              <a:rPr lang="en-GB" sz="3200" dirty="0" smtClean="0"/>
              <a:t> </a:t>
            </a:r>
            <a:r>
              <a:rPr lang="cs-CZ" sz="3200" dirty="0" smtClean="0"/>
              <a:t>semináře podporované britskou společností pro podporu výuky </a:t>
            </a:r>
            <a:r>
              <a:rPr lang="en-GB" sz="3200" dirty="0" smtClean="0"/>
              <a:t>JISC</a:t>
            </a:r>
            <a:endParaRPr lang="cs-CZ" sz="3200" dirty="0" smtClean="0"/>
          </a:p>
          <a:p>
            <a:endParaRPr lang="en-US" sz="3200" dirty="0"/>
          </a:p>
          <a:p>
            <a:r>
              <a:rPr lang="en-US" sz="3200" dirty="0"/>
              <a:t>2018 - 2020 Erasmus+ </a:t>
            </a:r>
            <a:r>
              <a:rPr lang="en-US" sz="3200" dirty="0" err="1" smtClean="0"/>
              <a:t>proje</a:t>
            </a:r>
            <a:r>
              <a:rPr lang="cs-CZ" sz="3200" dirty="0" smtClean="0"/>
              <a:t>k</a:t>
            </a:r>
            <a:r>
              <a:rPr lang="en-US" sz="3200" dirty="0" smtClean="0"/>
              <a:t>t</a:t>
            </a:r>
            <a:r>
              <a:rPr lang="cs-CZ" sz="3200" dirty="0" smtClean="0"/>
              <a:t> pro začlenění do online platforem</a:t>
            </a:r>
            <a:r>
              <a:rPr lang="en-US" sz="3200" dirty="0" smtClean="0"/>
              <a:t> </a:t>
            </a:r>
            <a:r>
              <a:rPr lang="en-US" sz="3200" b="1" dirty="0"/>
              <a:t>ABC to </a:t>
            </a:r>
            <a:r>
              <a:rPr lang="en-US" sz="3200" b="1" dirty="0" smtClean="0"/>
              <a:t>VLE</a:t>
            </a:r>
            <a:r>
              <a:rPr lang="cs-CZ" sz="3200" b="1" dirty="0" smtClean="0"/>
              <a:t> </a:t>
            </a:r>
            <a:r>
              <a:rPr lang="cs-CZ" sz="3200" dirty="0" smtClean="0"/>
              <a:t>(</a:t>
            </a:r>
            <a:r>
              <a:rPr lang="cs-CZ" sz="3200" dirty="0" err="1" smtClean="0"/>
              <a:t>Virtual</a:t>
            </a:r>
            <a:r>
              <a:rPr lang="cs-CZ" sz="3200" dirty="0" smtClean="0"/>
              <a:t> </a:t>
            </a:r>
            <a:r>
              <a:rPr lang="cs-CZ" sz="3200" dirty="0" err="1" smtClean="0"/>
              <a:t>Learning</a:t>
            </a:r>
            <a:r>
              <a:rPr lang="cs-CZ" sz="3200" dirty="0" smtClean="0"/>
              <a:t> </a:t>
            </a:r>
            <a:r>
              <a:rPr lang="cs-CZ" sz="3200" dirty="0" err="1" smtClean="0"/>
              <a:t>Environment</a:t>
            </a:r>
            <a:r>
              <a:rPr lang="cs-CZ" sz="3200" dirty="0" smtClean="0"/>
              <a:t>)</a:t>
            </a:r>
            <a:endParaRPr lang="en-GB" sz="3200" dirty="0"/>
          </a:p>
        </p:txBody>
      </p:sp>
      <p:sp>
        <p:nvSpPr>
          <p:cNvPr id="5" name="Rectangle 4"/>
          <p:cNvSpPr/>
          <p:nvPr/>
        </p:nvSpPr>
        <p:spPr>
          <a:xfrm>
            <a:off x="-388" y="10447"/>
            <a:ext cx="12801600" cy="646331"/>
          </a:xfrm>
          <a:prstGeom prst="rect">
            <a:avLst/>
          </a:prstGeom>
          <a:solidFill>
            <a:srgbClr val="2B416D"/>
          </a:solidFill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ABC Learning Design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3334">
            <a:off x="10116150" y="876241"/>
            <a:ext cx="2307657" cy="328607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9565" y="6474632"/>
            <a:ext cx="3911478" cy="12512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5842" y="7936103"/>
            <a:ext cx="4072823" cy="116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79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5"/>
          <p:cNvSpPr txBox="1">
            <a:spLocks/>
          </p:cNvSpPr>
          <p:nvPr/>
        </p:nvSpPr>
        <p:spPr bwMode="auto">
          <a:xfrm>
            <a:off x="246591" y="1170405"/>
            <a:ext cx="6193895" cy="1260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392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</a:t>
            </a:r>
            <a:r>
              <a:rPr lang="en-GB" sz="392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BC to VLE: beyond curriculum design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8357" y="2670016"/>
            <a:ext cx="60858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01-09-2018 – 31-08-2020 (24 </a:t>
            </a:r>
            <a:r>
              <a:rPr lang="cs-CZ" sz="2800" b="1" dirty="0" smtClean="0"/>
              <a:t>měsíců</a:t>
            </a:r>
            <a:r>
              <a:rPr lang="en-GB" sz="2800" b="1" dirty="0" smtClean="0"/>
              <a:t>)</a:t>
            </a:r>
            <a:endParaRPr lang="en-GB" sz="2800" b="1" dirty="0"/>
          </a:p>
          <a:p>
            <a:r>
              <a:rPr lang="cs-CZ" sz="2800" dirty="0" smtClean="0"/>
              <a:t>Výstupem je volně stažitelná sada dokumentů umožňující použít metodu ABC na libovolné vzdělávací instituci. </a:t>
            </a:r>
            <a:endParaRPr lang="en-GB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427" y="1188431"/>
            <a:ext cx="6186495" cy="70387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82700"/>
            <a:ext cx="4090534" cy="22970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310" y="4678183"/>
            <a:ext cx="4070228" cy="16269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940" y="7385971"/>
            <a:ext cx="2855376" cy="11863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7130" y="8562138"/>
            <a:ext cx="3354453" cy="103906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388" y="10447"/>
            <a:ext cx="12801600" cy="646331"/>
          </a:xfrm>
          <a:prstGeom prst="rect">
            <a:avLst/>
          </a:prstGeom>
          <a:solidFill>
            <a:srgbClr val="2B416D"/>
          </a:solidFill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Erasmus+ Project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237828-9B26-48CA-A7A6-A41BF23A82E7}"/>
              </a:ext>
            </a:extLst>
          </p:cNvPr>
          <p:cNvGrpSpPr/>
          <p:nvPr/>
        </p:nvGrpSpPr>
        <p:grpSpPr>
          <a:xfrm>
            <a:off x="7568932" y="3057189"/>
            <a:ext cx="4304038" cy="3494156"/>
            <a:chOff x="7568932" y="3057189"/>
            <a:chExt cx="4304038" cy="349415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286E51A-95DF-45C0-B210-A0BEF3CB688A}"/>
                </a:ext>
              </a:extLst>
            </p:cNvPr>
            <p:cNvSpPr txBox="1"/>
            <p:nvPr/>
          </p:nvSpPr>
          <p:spPr>
            <a:xfrm>
              <a:off x="8395669" y="4899727"/>
              <a:ext cx="38823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</a:rPr>
                <a:t>UCL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A0D57CF-8DB3-41C4-A45E-C4082DF9BA76}"/>
                </a:ext>
              </a:extLst>
            </p:cNvPr>
            <p:cNvSpPr txBox="1"/>
            <p:nvPr/>
          </p:nvSpPr>
          <p:spPr>
            <a:xfrm>
              <a:off x="7568932" y="4522312"/>
              <a:ext cx="41790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</a:rPr>
                <a:t>DCU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E472DA8-184F-4D1C-BCFD-6F64118E08E7}"/>
                </a:ext>
              </a:extLst>
            </p:cNvPr>
            <p:cNvSpPr txBox="1"/>
            <p:nvPr/>
          </p:nvSpPr>
          <p:spPr>
            <a:xfrm>
              <a:off x="8650435" y="5198297"/>
              <a:ext cx="48399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</a:rPr>
                <a:t>Vives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4D3E90-EAB6-4347-881D-04CE1611E021}"/>
                </a:ext>
              </a:extLst>
            </p:cNvPr>
            <p:cNvSpPr txBox="1"/>
            <p:nvPr/>
          </p:nvSpPr>
          <p:spPr>
            <a:xfrm>
              <a:off x="8731903" y="5098977"/>
              <a:ext cx="6213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</a:rPr>
                <a:t>Leuven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0DC74A5-FE1A-4EE8-9E55-8987133724C9}"/>
                </a:ext>
              </a:extLst>
            </p:cNvPr>
            <p:cNvSpPr txBox="1"/>
            <p:nvPr/>
          </p:nvSpPr>
          <p:spPr>
            <a:xfrm>
              <a:off x="8980573" y="4887419"/>
              <a:ext cx="4296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</a:rPr>
                <a:t>UvA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AC5F193-1068-4E84-8B98-CB3134188F4C}"/>
                </a:ext>
              </a:extLst>
            </p:cNvPr>
            <p:cNvSpPr txBox="1"/>
            <p:nvPr/>
          </p:nvSpPr>
          <p:spPr>
            <a:xfrm>
              <a:off x="9606468" y="6305124"/>
              <a:ext cx="6213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>
                  <a:solidFill>
                    <a:schemeClr val="bg1"/>
                  </a:solidFill>
                </a:rPr>
                <a:t>Milan</a:t>
              </a:r>
              <a:endParaRPr lang="en-GB" sz="10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56E9B60-4C91-48A1-BBA8-74EAEC1A9FDC}"/>
                </a:ext>
              </a:extLst>
            </p:cNvPr>
            <p:cNvSpPr txBox="1"/>
            <p:nvPr/>
          </p:nvSpPr>
          <p:spPr>
            <a:xfrm>
              <a:off x="8455403" y="5675646"/>
              <a:ext cx="7007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</a:rPr>
                <a:t>Sorbonne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AD9D19D-2502-4BB0-B6CF-BA8A4D37A8E8}"/>
                </a:ext>
              </a:extLst>
            </p:cNvPr>
            <p:cNvSpPr txBox="1"/>
            <p:nvPr/>
          </p:nvSpPr>
          <p:spPr>
            <a:xfrm>
              <a:off x="8227999" y="4758590"/>
              <a:ext cx="70073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</a:rPr>
                <a:t>Oxford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68B8BC0-220A-4033-B7C5-F1A4BA255C67}"/>
                </a:ext>
              </a:extLst>
            </p:cNvPr>
            <p:cNvSpPr txBox="1"/>
            <p:nvPr/>
          </p:nvSpPr>
          <p:spPr>
            <a:xfrm>
              <a:off x="10366106" y="6133685"/>
              <a:ext cx="6213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</a:rPr>
                <a:t>Zagreb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BF84399-1006-4FAA-BD61-35D2D620374B}"/>
                </a:ext>
              </a:extLst>
            </p:cNvPr>
            <p:cNvSpPr txBox="1"/>
            <p:nvPr/>
          </p:nvSpPr>
          <p:spPr>
            <a:xfrm>
              <a:off x="11172237" y="5889734"/>
              <a:ext cx="70073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</a:rPr>
                <a:t>Timisoara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739F981-C951-454B-A3FC-6573A50D5511}"/>
                </a:ext>
              </a:extLst>
            </p:cNvPr>
            <p:cNvSpPr txBox="1"/>
            <p:nvPr/>
          </p:nvSpPr>
          <p:spPr>
            <a:xfrm rot="168305">
              <a:off x="9467626" y="4185874"/>
              <a:ext cx="6517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</a:rPr>
                <a:t>Absalon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E35F95C-E8C4-48EC-A282-D1F14F7928AF}"/>
                </a:ext>
              </a:extLst>
            </p:cNvPr>
            <p:cNvSpPr txBox="1"/>
            <p:nvPr/>
          </p:nvSpPr>
          <p:spPr>
            <a:xfrm>
              <a:off x="10971932" y="3435533"/>
              <a:ext cx="6517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</a:rPr>
                <a:t>Tallinn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09E8BEE-DCF8-4A20-8DC3-F8E1C01A5FF7}"/>
                </a:ext>
              </a:extLst>
            </p:cNvPr>
            <p:cNvSpPr txBox="1"/>
            <p:nvPr/>
          </p:nvSpPr>
          <p:spPr>
            <a:xfrm>
              <a:off x="10793364" y="3057189"/>
              <a:ext cx="6517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</a:rPr>
                <a:t>Helsinki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9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9964730-AA5D-4434-85D6-433D0F453C81}"/>
              </a:ext>
            </a:extLst>
          </p:cNvPr>
          <p:cNvSpPr/>
          <p:nvPr/>
        </p:nvSpPr>
        <p:spPr>
          <a:xfrm>
            <a:off x="1315439" y="6621034"/>
            <a:ext cx="11260264" cy="2038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870857" y="941380"/>
            <a:ext cx="11704846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  <a:p>
            <a:pPr marL="742950" lvl="0" indent="-742950">
              <a:buFont typeface="+mj-lt"/>
              <a:buAutoNum type="arabicPeriod"/>
            </a:pPr>
            <a:r>
              <a:rPr lang="cs-CZ" sz="3200" b="1" dirty="0" smtClean="0"/>
              <a:t>Tvorba a revize předmětů </a:t>
            </a:r>
            <a:r>
              <a:rPr lang="en-US" sz="3200" dirty="0" smtClean="0"/>
              <a:t>– </a:t>
            </a:r>
            <a:r>
              <a:rPr lang="cs-CZ" sz="3200" dirty="0" smtClean="0"/>
              <a:t>kombinace tradičních a </a:t>
            </a:r>
            <a:r>
              <a:rPr lang="cs-CZ" sz="3200" dirty="0"/>
              <a:t>online </a:t>
            </a:r>
            <a:r>
              <a:rPr lang="cs-CZ" sz="3200" dirty="0" smtClean="0"/>
              <a:t>metod, kurzy </a:t>
            </a:r>
            <a:r>
              <a:rPr lang="cs-CZ" sz="3200" dirty="0"/>
              <a:t>celoživotní vzdělávání, hromadné otevřené online kurzy </a:t>
            </a:r>
            <a:r>
              <a:rPr lang="cs-CZ" sz="3200" dirty="0" smtClean="0"/>
              <a:t>aj.</a:t>
            </a:r>
            <a:endParaRPr lang="en-US" sz="3200" dirty="0"/>
          </a:p>
          <a:p>
            <a:pPr marL="742950" lvl="0" indent="-742950">
              <a:buFont typeface="+mj-lt"/>
              <a:buAutoNum type="arabicPeriod"/>
            </a:pPr>
            <a:r>
              <a:rPr lang="en-US" sz="3200" b="1" dirty="0" err="1" smtClean="0"/>
              <a:t>Strategi</a:t>
            </a:r>
            <a:r>
              <a:rPr lang="cs-CZ" sz="3200" b="1" dirty="0" smtClean="0"/>
              <a:t>e dalšího rozvoje</a:t>
            </a:r>
            <a:r>
              <a:rPr lang="en-US" sz="3200" b="1" dirty="0" smtClean="0"/>
              <a:t> </a:t>
            </a:r>
            <a:r>
              <a:rPr lang="en-US" sz="3200" dirty="0"/>
              <a:t>– </a:t>
            </a:r>
            <a:r>
              <a:rPr lang="cs-CZ" sz="3200" dirty="0" smtClean="0"/>
              <a:t>Badatelsky orientovaná výuka</a:t>
            </a:r>
            <a:r>
              <a:rPr lang="en-US" sz="3200" dirty="0" smtClean="0"/>
              <a:t>, </a:t>
            </a:r>
            <a:r>
              <a:rPr lang="cs-CZ" sz="3200" dirty="0" smtClean="0"/>
              <a:t>kompetence v digitální oblasti</a:t>
            </a:r>
            <a:r>
              <a:rPr lang="en-US" sz="3200" dirty="0" smtClean="0"/>
              <a:t>, </a:t>
            </a:r>
            <a:r>
              <a:rPr lang="cs-CZ" sz="3200" dirty="0" smtClean="0"/>
              <a:t>zaměstnatelnost, hodnocení a zpětná vazba učení,</a:t>
            </a:r>
            <a:r>
              <a:rPr lang="en-US" sz="3200" dirty="0" smtClean="0"/>
              <a:t> </a:t>
            </a:r>
            <a:r>
              <a:rPr lang="cs-CZ" sz="3200" dirty="0" smtClean="0"/>
              <a:t>studentské ankety</a:t>
            </a:r>
            <a:endParaRPr lang="en-US" sz="3200" dirty="0"/>
          </a:p>
          <a:p>
            <a:pPr marL="742950" lvl="0" indent="-742950">
              <a:buFont typeface="+mj-lt"/>
              <a:buAutoNum type="arabicPeriod"/>
            </a:pPr>
            <a:r>
              <a:rPr lang="cs-CZ" sz="3200" b="1" dirty="0" smtClean="0"/>
              <a:t>Rozvoj akademických dovedností</a:t>
            </a:r>
            <a:r>
              <a:rPr lang="en-GB" sz="3200" b="1" dirty="0" smtClean="0"/>
              <a:t> </a:t>
            </a:r>
            <a:r>
              <a:rPr lang="en-GB" sz="3200" dirty="0"/>
              <a:t>– </a:t>
            </a:r>
            <a:r>
              <a:rPr lang="cs-CZ" sz="3200" dirty="0" smtClean="0"/>
              <a:t>sdílení zdrojů, názvosloví, částí kurzů a předmětů,</a:t>
            </a:r>
            <a:r>
              <a:rPr lang="en-GB" sz="3200" dirty="0" smtClean="0"/>
              <a:t> </a:t>
            </a:r>
            <a:r>
              <a:rPr lang="en-GB" sz="3200" dirty="0" err="1" smtClean="0"/>
              <a:t>certifi</a:t>
            </a:r>
            <a:r>
              <a:rPr lang="cs-CZ" sz="3200" dirty="0" err="1" smtClean="0"/>
              <a:t>kace</a:t>
            </a:r>
            <a:r>
              <a:rPr lang="cs-CZ" sz="3200" dirty="0" smtClean="0"/>
              <a:t>, kazuistiky</a:t>
            </a:r>
            <a:endParaRPr lang="en-GB" sz="3200" dirty="0"/>
          </a:p>
          <a:p>
            <a:pPr marL="742950" indent="-742950">
              <a:buFont typeface="+mj-lt"/>
              <a:buAutoNum type="arabicPeriod"/>
            </a:pPr>
            <a:r>
              <a:rPr lang="cs-CZ" sz="3200" b="1" dirty="0" smtClean="0"/>
              <a:t>Přehled technického zázemí a výukových platforem</a:t>
            </a:r>
            <a:r>
              <a:rPr lang="en-GB" sz="3200" b="1" dirty="0" smtClean="0"/>
              <a:t> </a:t>
            </a:r>
            <a:r>
              <a:rPr lang="en-GB" sz="3200" b="1" dirty="0"/>
              <a:t>– </a:t>
            </a:r>
            <a:r>
              <a:rPr lang="cs-CZ" sz="3200" dirty="0" smtClean="0"/>
              <a:t>zjišťování a mapování dostupnosti, možností a nedostatků</a:t>
            </a:r>
            <a:endParaRPr lang="en-GB" sz="3200" dirty="0"/>
          </a:p>
          <a:p>
            <a:pPr marL="742950" lvl="0" indent="-742950">
              <a:buFont typeface="+mj-lt"/>
              <a:buAutoNum type="arabicPeriod"/>
            </a:pPr>
            <a:r>
              <a:rPr lang="cs-CZ" sz="3200" b="1" dirty="0" smtClean="0"/>
              <a:t>Zajištění kvality</a:t>
            </a:r>
            <a:r>
              <a:rPr lang="en-GB" sz="3200" b="1" dirty="0" smtClean="0"/>
              <a:t> </a:t>
            </a:r>
            <a:r>
              <a:rPr lang="en-GB" sz="3200" dirty="0"/>
              <a:t>– </a:t>
            </a:r>
            <a:r>
              <a:rPr lang="en-GB" sz="3200" dirty="0" smtClean="0"/>
              <a:t>do</a:t>
            </a:r>
            <a:r>
              <a:rPr lang="cs-CZ" sz="3200" dirty="0" err="1" smtClean="0"/>
              <a:t>kumentovaný</a:t>
            </a:r>
            <a:r>
              <a:rPr lang="cs-CZ" sz="3200" dirty="0" smtClean="0"/>
              <a:t> způsob tvorby nových studijních programů či revize stávajících</a:t>
            </a:r>
          </a:p>
          <a:p>
            <a:pPr marL="742950" lvl="0" indent="-742950">
              <a:buFont typeface="+mj-lt"/>
              <a:buAutoNum type="arabicPeriod"/>
            </a:pPr>
            <a:r>
              <a:rPr lang="en-US" sz="3200" b="1" dirty="0" smtClean="0"/>
              <a:t>A</a:t>
            </a:r>
            <a:r>
              <a:rPr lang="en-GB" sz="3200" b="1" dirty="0" err="1" smtClean="0"/>
              <a:t>nalyti</a:t>
            </a:r>
            <a:r>
              <a:rPr lang="cs-CZ" sz="3200" b="1" dirty="0" err="1" smtClean="0"/>
              <a:t>ka</a:t>
            </a:r>
            <a:r>
              <a:rPr lang="en-GB" sz="3200" b="1" dirty="0" smtClean="0"/>
              <a:t> </a:t>
            </a:r>
            <a:r>
              <a:rPr lang="en-GB" sz="3200" dirty="0"/>
              <a:t>– </a:t>
            </a:r>
            <a:r>
              <a:rPr lang="cs-CZ" sz="3200" dirty="0" smtClean="0"/>
              <a:t>zpětná vazba během výuky i </a:t>
            </a:r>
            <a:r>
              <a:rPr lang="cs-CZ" sz="3200" dirty="0" err="1" smtClean="0"/>
              <a:t>poní</a:t>
            </a:r>
            <a:endParaRPr lang="en-GB" sz="3200" dirty="0"/>
          </a:p>
        </p:txBody>
      </p:sp>
      <p:sp>
        <p:nvSpPr>
          <p:cNvPr id="5" name="Rectangle 4"/>
          <p:cNvSpPr/>
          <p:nvPr/>
        </p:nvSpPr>
        <p:spPr>
          <a:xfrm>
            <a:off x="-388" y="10447"/>
            <a:ext cx="12801600" cy="646331"/>
          </a:xfrm>
          <a:prstGeom prst="rect">
            <a:avLst/>
          </a:prstGeom>
          <a:solidFill>
            <a:srgbClr val="2B416D"/>
          </a:solidFill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cs-CZ" sz="3600" b="1" dirty="0" smtClean="0">
                <a:solidFill>
                  <a:schemeClr val="bg1"/>
                </a:solidFill>
              </a:rPr>
              <a:t>Využití je širší nežli jen k samotnému designu předmětů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799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5"/>
          <p:cNvSpPr txBox="1">
            <a:spLocks/>
          </p:cNvSpPr>
          <p:nvPr/>
        </p:nvSpPr>
        <p:spPr bwMode="auto">
          <a:xfrm>
            <a:off x="278815" y="4821553"/>
            <a:ext cx="11501437" cy="80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B</a:t>
            </a:r>
            <a:r>
              <a:rPr lang="en-GB" sz="392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392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znamená</a:t>
            </a:r>
            <a:r>
              <a:rPr lang="en-GB" sz="392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Blended</a:t>
            </a:r>
            <a:r>
              <a:rPr lang="cs-CZ" sz="392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3920" b="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(</a:t>
            </a:r>
            <a:r>
              <a:rPr lang="cs-CZ" sz="3920" b="0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blend</a:t>
            </a:r>
            <a:r>
              <a:rPr lang="cs-CZ" sz="3920" b="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= směs, to </a:t>
            </a:r>
            <a:r>
              <a:rPr lang="cs-CZ" sz="3920" b="0" dirty="0" err="1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blend</a:t>
            </a:r>
            <a:r>
              <a:rPr lang="cs-CZ" sz="3920" b="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= míchat)</a:t>
            </a:r>
            <a:endParaRPr lang="en-GB" sz="3920" b="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5143" y="6205499"/>
            <a:ext cx="587383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sz="2800" dirty="0" smtClean="0"/>
              <a:t>Kombinace tradičních třídních metod (výuka tváří v tvář) s online vyučováním a interaktivními metodami</a:t>
            </a:r>
            <a:endParaRPr lang="en-GB" sz="2800" dirty="0"/>
          </a:p>
          <a:p>
            <a:pPr marL="514350" indent="-514350">
              <a:buFont typeface="+mj-lt"/>
              <a:buAutoNum type="arabicPeriod"/>
            </a:pPr>
            <a:r>
              <a:rPr lang="cs-CZ" sz="2800" dirty="0" smtClean="0"/>
              <a:t>Kombinace výukových postupů</a:t>
            </a:r>
            <a:endParaRPr lang="en-GB" sz="2800" dirty="0"/>
          </a:p>
          <a:p>
            <a:endParaRPr lang="en-GB" sz="2800" dirty="0"/>
          </a:p>
          <a:p>
            <a:r>
              <a:rPr lang="en-GB" sz="2800" dirty="0"/>
              <a:t>Sharma (2010)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439" y="5804496"/>
            <a:ext cx="4166388" cy="3684105"/>
          </a:xfrm>
          <a:prstGeom prst="rect">
            <a:avLst/>
          </a:prstGeom>
        </p:spPr>
      </p:pic>
      <p:sp>
        <p:nvSpPr>
          <p:cNvPr id="8" name="Title 5"/>
          <p:cNvSpPr txBox="1">
            <a:spLocks/>
          </p:cNvSpPr>
          <p:nvPr/>
        </p:nvSpPr>
        <p:spPr bwMode="auto">
          <a:xfrm>
            <a:off x="290103" y="1023242"/>
            <a:ext cx="5918872" cy="80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</a:t>
            </a:r>
            <a:r>
              <a:rPr lang="en-GB" sz="392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392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znamená </a:t>
            </a:r>
            <a:r>
              <a:rPr lang="en-GB" sz="392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Arena</a:t>
            </a:r>
            <a:r>
              <a:rPr lang="cs-CZ" sz="392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3920" b="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(výuková platforma na UCL)</a:t>
            </a:r>
            <a:endParaRPr lang="en-GB" sz="392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644" y="1190936"/>
            <a:ext cx="5939978" cy="334123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388" y="10447"/>
            <a:ext cx="12801600" cy="646331"/>
          </a:xfrm>
          <a:prstGeom prst="rect">
            <a:avLst/>
          </a:prstGeom>
          <a:solidFill>
            <a:srgbClr val="2B416D"/>
          </a:solidFill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ABC Learning Design</a:t>
            </a:r>
          </a:p>
        </p:txBody>
      </p:sp>
    </p:spTree>
    <p:extLst>
      <p:ext uri="{BB962C8B-B14F-4D97-AF65-F5344CB8AC3E}">
        <p14:creationId xmlns:p14="http://schemas.microsoft.com/office/powerpoint/2010/main" val="239048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C Framework centr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944563"/>
            <a:ext cx="6794183" cy="960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C Framework 0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944563"/>
            <a:ext cx="6794183" cy="960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C Framework 02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944563"/>
            <a:ext cx="6794183" cy="960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C Framework 03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944563"/>
            <a:ext cx="6794183" cy="960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C Framework 04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944563"/>
            <a:ext cx="6794183" cy="960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C Framework 05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944563"/>
            <a:ext cx="6794183" cy="960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CC Framework 06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0" y="944563"/>
            <a:ext cx="6794183" cy="960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921116" y="1071245"/>
            <a:ext cx="3880485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cs-CZ" sz="2240" dirty="0" smtClean="0"/>
              <a:t>Kontakt s výzkumníky</a:t>
            </a:r>
            <a:endParaRPr lang="en-US" sz="224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sz="2240" dirty="0" smtClean="0"/>
              <a:t>Osobní konzultace</a:t>
            </a:r>
            <a:endParaRPr lang="en-US" sz="2240" dirty="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9981248" y="2066925"/>
            <a:ext cx="3073717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cs-CZ" sz="2240" dirty="0" smtClean="0"/>
              <a:t>Návaznost modulů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sz="2240" dirty="0" smtClean="0"/>
              <a:t>Kvalifikační práce</a:t>
            </a:r>
            <a:endParaRPr lang="en-US" sz="2240" dirty="0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084311" y="8106411"/>
            <a:ext cx="3970654" cy="125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cs-CZ" sz="2520" dirty="0" smtClean="0"/>
              <a:t>Propojení studia s kariérou a podnikovou sférou</a:t>
            </a:r>
            <a:endParaRPr lang="en-US" sz="2520" dirty="0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166939" y="2884806"/>
            <a:ext cx="312483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cs-CZ" sz="2520" dirty="0" smtClean="0"/>
              <a:t>Být součástí výukové skupiny</a:t>
            </a:r>
            <a:endParaRPr lang="en-US" sz="2520" dirty="0"/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sz="2520" dirty="0" smtClean="0"/>
              <a:t>Vzájemná pomoc mezi studujícími (peer </a:t>
            </a:r>
            <a:r>
              <a:rPr lang="cs-CZ" sz="2520" dirty="0" err="1" smtClean="0"/>
              <a:t>mentoring</a:t>
            </a:r>
            <a:r>
              <a:rPr lang="cs-CZ" sz="2520" dirty="0" smtClean="0"/>
              <a:t>)</a:t>
            </a:r>
            <a:endParaRPr lang="en-US" sz="252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41" y="8207401"/>
            <a:ext cx="3727241" cy="1296979"/>
          </a:xfrm>
          <a:prstGeom prst="rect">
            <a:avLst/>
          </a:prstGeom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166939" y="6414136"/>
            <a:ext cx="3124835" cy="125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cs-CZ" sz="2520" dirty="0" smtClean="0"/>
              <a:t>Články, blogy, výstavy, prezentace, videa</a:t>
            </a:r>
            <a:endParaRPr lang="en-US" sz="2520" dirty="0"/>
          </a:p>
        </p:txBody>
      </p:sp>
      <p:sp>
        <p:nvSpPr>
          <p:cNvPr id="22" name="Title 5"/>
          <p:cNvSpPr txBox="1">
            <a:spLocks/>
          </p:cNvSpPr>
          <p:nvPr/>
        </p:nvSpPr>
        <p:spPr bwMode="auto">
          <a:xfrm>
            <a:off x="296454" y="1699783"/>
            <a:ext cx="11501437" cy="80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GB" sz="3920" dirty="0">
                <a:solidFill>
                  <a:srgbClr val="008F9F"/>
                </a:solidFill>
                <a:latin typeface="+mn-lt"/>
              </a:rPr>
              <a:t>Connected Curriculum</a:t>
            </a:r>
          </a:p>
        </p:txBody>
      </p:sp>
      <p:sp>
        <p:nvSpPr>
          <p:cNvPr id="19" name="Title 5"/>
          <p:cNvSpPr txBox="1">
            <a:spLocks/>
          </p:cNvSpPr>
          <p:nvPr/>
        </p:nvSpPr>
        <p:spPr bwMode="auto">
          <a:xfrm>
            <a:off x="182246" y="870706"/>
            <a:ext cx="11501437" cy="80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</a:t>
            </a:r>
            <a:r>
              <a:rPr lang="en-GB" sz="392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392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znamená</a:t>
            </a:r>
            <a:r>
              <a:rPr lang="en-GB" sz="392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 </a:t>
            </a:r>
            <a:r>
              <a:rPr lang="en-GB" sz="392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Connected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-388" y="10447"/>
            <a:ext cx="12801600" cy="646331"/>
          </a:xfrm>
          <a:prstGeom prst="rect">
            <a:avLst/>
          </a:prstGeom>
          <a:solidFill>
            <a:srgbClr val="2B416D"/>
          </a:solidFill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ABC Learning Design</a:t>
            </a:r>
          </a:p>
        </p:txBody>
      </p:sp>
    </p:spTree>
    <p:extLst>
      <p:ext uri="{BB962C8B-B14F-4D97-AF65-F5344CB8AC3E}">
        <p14:creationId xmlns:p14="http://schemas.microsoft.com/office/powerpoint/2010/main" val="68056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3" grpId="0"/>
      <p:bldP spid="17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Custom Design 15">
      <a:dk1>
        <a:srgbClr val="000000"/>
      </a:dk1>
      <a:lt1>
        <a:srgbClr val="FFFFFF"/>
      </a:lt1>
      <a:dk2>
        <a:srgbClr val="004359"/>
      </a:dk2>
      <a:lt2>
        <a:srgbClr val="808080"/>
      </a:lt2>
      <a:accent1>
        <a:srgbClr val="7FA1AC"/>
      </a:accent1>
      <a:accent2>
        <a:srgbClr val="004359"/>
      </a:accent2>
      <a:accent3>
        <a:srgbClr val="FFFFFF"/>
      </a:accent3>
      <a:accent4>
        <a:srgbClr val="000000"/>
      </a:accent4>
      <a:accent5>
        <a:srgbClr val="C0CDD2"/>
      </a:accent5>
      <a:accent6>
        <a:srgbClr val="003C50"/>
      </a:accent6>
      <a:hlink>
        <a:srgbClr val="4B4620"/>
      </a:hlink>
      <a:folHlink>
        <a:srgbClr val="C88BA9"/>
      </a:folHlink>
    </a:clrScheme>
    <a:fontScheme name="Custom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4">
        <a:dk1>
          <a:srgbClr val="000000"/>
        </a:dk1>
        <a:lt1>
          <a:srgbClr val="FFFFFF"/>
        </a:lt1>
        <a:dk2>
          <a:srgbClr val="004359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B25D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15">
        <a:dk1>
          <a:srgbClr val="000000"/>
        </a:dk1>
        <a:lt1>
          <a:srgbClr val="FFFFFF"/>
        </a:lt1>
        <a:dk2>
          <a:srgbClr val="004359"/>
        </a:dk2>
        <a:lt2>
          <a:srgbClr val="808080"/>
        </a:lt2>
        <a:accent1>
          <a:srgbClr val="7FA1AC"/>
        </a:accent1>
        <a:accent2>
          <a:srgbClr val="004359"/>
        </a:accent2>
        <a:accent3>
          <a:srgbClr val="FFFFFF"/>
        </a:accent3>
        <a:accent4>
          <a:srgbClr val="000000"/>
        </a:accent4>
        <a:accent5>
          <a:srgbClr val="C0CDD2"/>
        </a:accent5>
        <a:accent6>
          <a:srgbClr val="003C50"/>
        </a:accent6>
        <a:hlink>
          <a:srgbClr val="4B4620"/>
        </a:hlink>
        <a:folHlink>
          <a:srgbClr val="C88BA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7E976E3C7D2D6409278C15C4E2B2B0E" ma:contentTypeVersion="7" ma:contentTypeDescription="Create a new document." ma:contentTypeScope="" ma:versionID="4494d6c143942f7b2551c7da3ed285a5">
  <xsd:schema xmlns:xsd="http://www.w3.org/2001/XMLSchema" xmlns:xs="http://www.w3.org/2001/XMLSchema" xmlns:p="http://schemas.microsoft.com/office/2006/metadata/properties" xmlns:ns2="7aca50b9-8ec3-41db-bcd3-049c5c1033ac" xmlns:ns3="9da5c55f-587e-40d9-a58f-91078a0d4f62" targetNamespace="http://schemas.microsoft.com/office/2006/metadata/properties" ma:root="true" ma:fieldsID="72d9dcc0e1b9f52d5c02ffb8f98f031b" ns2:_="" ns3:_="">
    <xsd:import namespace="7aca50b9-8ec3-41db-bcd3-049c5c1033ac"/>
    <xsd:import namespace="9da5c55f-587e-40d9-a58f-91078a0d4f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ca50b9-8ec3-41db-bcd3-049c5c1033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a5c55f-587e-40d9-a58f-91078a0d4f6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1B8E44-A68D-45D9-9254-AEDA2226763B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aca50b9-8ec3-41db-bcd3-049c5c1033ac"/>
    <ds:schemaRef ds:uri="http://purl.org/dc/terms/"/>
    <ds:schemaRef ds:uri="http://schemas.openxmlformats.org/package/2006/metadata/core-properties"/>
    <ds:schemaRef ds:uri="9da5c55f-587e-40d9-a58f-91078a0d4f6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FC87339-12E8-4846-9925-F8D3739717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aca50b9-8ec3-41db-bcd3-049c5c1033ac"/>
    <ds:schemaRef ds:uri="9da5c55f-587e-40d9-a58f-91078a0d4f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8901229-DE36-4413-8DCB-6623B4D7DE3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18065</TotalTime>
  <Words>2330</Words>
  <Application>Microsoft Office PowerPoint</Application>
  <PresentationFormat>A3 (297 × 420 mm)</PresentationFormat>
  <Paragraphs>402</Paragraphs>
  <Slides>38</Slides>
  <Notes>5</Notes>
  <HiddenSlides>0</HiddenSlides>
  <MMClips>0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2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38</vt:i4>
      </vt:variant>
    </vt:vector>
  </HeadingPairs>
  <TitlesOfParts>
    <vt:vector size="50" baseType="lpstr">
      <vt:lpstr>ＭＳ Ｐゴシック</vt:lpstr>
      <vt:lpstr>ＭＳ Ｐゴシック</vt:lpstr>
      <vt:lpstr>Arial</vt:lpstr>
      <vt:lpstr>Bradley Hand ITC</vt:lpstr>
      <vt:lpstr>Calibri</vt:lpstr>
      <vt:lpstr>Calibri Light</vt:lpstr>
      <vt:lpstr>MS Mincho</vt:lpstr>
      <vt:lpstr>Times New Roman</vt:lpstr>
      <vt:lpstr>Wingdings</vt:lpstr>
      <vt:lpstr>Office Theme</vt:lpstr>
      <vt:lpstr>Custom Design</vt:lpstr>
      <vt:lpstr>Chart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Arena Blended Connected (ABC) workshop pro navržení hrubé podoby předmětu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Arena Blended Connected (ABC) workshop pro navržení hrubé podoby předmětu</vt:lpstr>
      <vt:lpstr>Prezentace aplikace PowerPoint</vt:lpstr>
      <vt:lpstr>Arena Blended Connected (ABC) Learning Design – plán rozvržení úkolů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np_ucl1;n.perovic@ucl.ac.uk</dc:creator>
  <cp:lastModifiedBy>lfukpl\tonar</cp:lastModifiedBy>
  <cp:revision>344</cp:revision>
  <cp:lastPrinted>2015-11-05T12:15:19Z</cp:lastPrinted>
  <dcterms:created xsi:type="dcterms:W3CDTF">2014-10-31T14:03:56Z</dcterms:created>
  <dcterms:modified xsi:type="dcterms:W3CDTF">2020-09-23T18:38:57Z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0x01010017E976E3C7D2D6409278C15C4E2B2B0E</vt:lpwstr>
  </property>
</Properties>
</file>